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67" r:id="rId3"/>
    <p:sldId id="288" r:id="rId4"/>
    <p:sldId id="259" r:id="rId5"/>
    <p:sldId id="276" r:id="rId6"/>
    <p:sldId id="277" r:id="rId7"/>
    <p:sldId id="278" r:id="rId8"/>
    <p:sldId id="279" r:id="rId9"/>
    <p:sldId id="280" r:id="rId10"/>
    <p:sldId id="281" r:id="rId11"/>
    <p:sldId id="282" r:id="rId12"/>
    <p:sldId id="283" r:id="rId13"/>
    <p:sldId id="284" r:id="rId14"/>
    <p:sldId id="285" r:id="rId15"/>
    <p:sldId id="286" r:id="rId16"/>
    <p:sldId id="287" r:id="rId17"/>
    <p:sldId id="296" r:id="rId18"/>
    <p:sldId id="297" r:id="rId19"/>
    <p:sldId id="272" r:id="rId20"/>
    <p:sldId id="298" r:id="rId21"/>
    <p:sldId id="300" r:id="rId22"/>
    <p:sldId id="289" r:id="rId23"/>
    <p:sldId id="290" r:id="rId24"/>
    <p:sldId id="291" r:id="rId25"/>
    <p:sldId id="292" r:id="rId26"/>
    <p:sldId id="273" r:id="rId27"/>
    <p:sldId id="268" r:id="rId28"/>
    <p:sldId id="260" r:id="rId29"/>
    <p:sldId id="261" r:id="rId30"/>
    <p:sldId id="263" r:id="rId31"/>
    <p:sldId id="262" r:id="rId32"/>
    <p:sldId id="293" r:id="rId33"/>
    <p:sldId id="265" r:id="rId34"/>
    <p:sldId id="301" r:id="rId35"/>
    <p:sldId id="264" r:id="rId36"/>
    <p:sldId id="27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325"/>
    <a:srgbClr val="5B9BD5"/>
    <a:srgbClr val="0094D5"/>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77" autoAdjust="0"/>
    <p:restoredTop sz="86442"/>
  </p:normalViewPr>
  <p:slideViewPr>
    <p:cSldViewPr snapToGrid="0">
      <p:cViewPr varScale="1">
        <p:scale>
          <a:sx n="88" d="100"/>
          <a:sy n="88" d="100"/>
        </p:scale>
        <p:origin x="66" y="66"/>
      </p:cViewPr>
      <p:guideLst>
        <p:guide orient="horz" pos="2160"/>
        <p:guide pos="3840"/>
      </p:guideLst>
    </p:cSldViewPr>
  </p:slideViewPr>
  <p:outlineViewPr>
    <p:cViewPr>
      <p:scale>
        <a:sx n="33" d="100"/>
        <a:sy n="33" d="100"/>
      </p:scale>
      <p:origin x="0" y="-8288"/>
    </p:cViewPr>
  </p:outlineViewPr>
  <p:notesTextViewPr>
    <p:cViewPr>
      <p:scale>
        <a:sx n="3" d="2"/>
        <a:sy n="3" d="2"/>
      </p:scale>
      <p:origin x="0" y="0"/>
    </p:cViewPr>
  </p:notesTextViewPr>
  <p:sorterViewPr>
    <p:cViewPr>
      <p:scale>
        <a:sx n="144" d="100"/>
        <a:sy n="144" d="100"/>
      </p:scale>
      <p:origin x="0" y="18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9E5C79-E821-4C8A-A198-0644D3AA086F}" type="datetimeFigureOut">
              <a:rPr lang="en-US" smtClean="0"/>
              <a:t>3/7/2018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5C01C3-8F23-49C5-A7CD-ED0E8ABA4667}" type="slidenum">
              <a:rPr lang="en-US" smtClean="0"/>
              <a:t>‹#›</a:t>
            </a:fld>
            <a:endParaRPr lang="en-US"/>
          </a:p>
        </p:txBody>
      </p:sp>
    </p:spTree>
    <p:extLst>
      <p:ext uri="{BB962C8B-B14F-4D97-AF65-F5344CB8AC3E}">
        <p14:creationId xmlns:p14="http://schemas.microsoft.com/office/powerpoint/2010/main" val="293335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C01C3-8F23-49C5-A7CD-ED0E8ABA4667}" type="slidenum">
              <a:rPr lang="en-US" smtClean="0"/>
              <a:t>4</a:t>
            </a:fld>
            <a:endParaRPr lang="en-US" dirty="0"/>
          </a:p>
        </p:txBody>
      </p:sp>
    </p:spTree>
    <p:extLst>
      <p:ext uri="{BB962C8B-B14F-4D97-AF65-F5344CB8AC3E}">
        <p14:creationId xmlns:p14="http://schemas.microsoft.com/office/powerpoint/2010/main" val="2197163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Hide</a:t>
            </a:r>
            <a:endParaRPr lang="en-US" dirty="0"/>
          </a:p>
        </p:txBody>
      </p:sp>
      <p:sp>
        <p:nvSpPr>
          <p:cNvPr id="4" name="Slide Number Placeholder 3"/>
          <p:cNvSpPr>
            <a:spLocks noGrp="1"/>
          </p:cNvSpPr>
          <p:nvPr>
            <p:ph type="sldNum" sz="quarter" idx="10"/>
          </p:nvPr>
        </p:nvSpPr>
        <p:spPr/>
        <p:txBody>
          <a:bodyPr/>
          <a:lstStyle/>
          <a:p>
            <a:fld id="{495C01C3-8F23-49C5-A7CD-ED0E8ABA4667}" type="slidenum">
              <a:rPr lang="en-US" smtClean="0"/>
              <a:t>34</a:t>
            </a:fld>
            <a:endParaRPr lang="en-US"/>
          </a:p>
        </p:txBody>
      </p:sp>
    </p:spTree>
    <p:extLst>
      <p:ext uri="{BB962C8B-B14F-4D97-AF65-F5344CB8AC3E}">
        <p14:creationId xmlns:p14="http://schemas.microsoft.com/office/powerpoint/2010/main" val="4141299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Hide</a:t>
            </a:r>
            <a:endParaRPr lang="en-US" dirty="0"/>
          </a:p>
        </p:txBody>
      </p:sp>
      <p:sp>
        <p:nvSpPr>
          <p:cNvPr id="4" name="Slide Number Placeholder 3"/>
          <p:cNvSpPr>
            <a:spLocks noGrp="1"/>
          </p:cNvSpPr>
          <p:nvPr>
            <p:ph type="sldNum" sz="quarter" idx="10"/>
          </p:nvPr>
        </p:nvSpPr>
        <p:spPr/>
        <p:txBody>
          <a:bodyPr/>
          <a:lstStyle/>
          <a:p>
            <a:fld id="{495C01C3-8F23-49C5-A7CD-ED0E8ABA4667}" type="slidenum">
              <a:rPr lang="en-US" smtClean="0"/>
              <a:t>35</a:t>
            </a:fld>
            <a:endParaRPr lang="en-US"/>
          </a:p>
        </p:txBody>
      </p:sp>
    </p:spTree>
    <p:extLst>
      <p:ext uri="{BB962C8B-B14F-4D97-AF65-F5344CB8AC3E}">
        <p14:creationId xmlns:p14="http://schemas.microsoft.com/office/powerpoint/2010/main" val="2421289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C01C3-8F23-49C5-A7CD-ED0E8ABA4667}" type="slidenum">
              <a:rPr lang="en-US" smtClean="0"/>
              <a:t>19</a:t>
            </a:fld>
            <a:endParaRPr lang="en-US"/>
          </a:p>
        </p:txBody>
      </p:sp>
    </p:spTree>
    <p:extLst>
      <p:ext uri="{BB962C8B-B14F-4D97-AF65-F5344CB8AC3E}">
        <p14:creationId xmlns:p14="http://schemas.microsoft.com/office/powerpoint/2010/main" val="1553427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C01C3-8F23-49C5-A7CD-ED0E8ABA4667}" type="slidenum">
              <a:rPr lang="en-US" smtClean="0"/>
              <a:t>20</a:t>
            </a:fld>
            <a:endParaRPr lang="en-US"/>
          </a:p>
        </p:txBody>
      </p:sp>
    </p:spTree>
    <p:extLst>
      <p:ext uri="{BB962C8B-B14F-4D97-AF65-F5344CB8AC3E}">
        <p14:creationId xmlns:p14="http://schemas.microsoft.com/office/powerpoint/2010/main" val="964768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C01C3-8F23-49C5-A7CD-ED0E8ABA4667}" type="slidenum">
              <a:rPr lang="en-US" smtClean="0"/>
              <a:t>21</a:t>
            </a:fld>
            <a:endParaRPr lang="en-US"/>
          </a:p>
        </p:txBody>
      </p:sp>
    </p:spTree>
    <p:extLst>
      <p:ext uri="{BB962C8B-B14F-4D97-AF65-F5344CB8AC3E}">
        <p14:creationId xmlns:p14="http://schemas.microsoft.com/office/powerpoint/2010/main" val="3087735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C01C3-8F23-49C5-A7CD-ED0E8ABA4667}" type="slidenum">
              <a:rPr lang="en-US" smtClean="0"/>
              <a:t>24</a:t>
            </a:fld>
            <a:endParaRPr lang="en-US"/>
          </a:p>
        </p:txBody>
      </p:sp>
    </p:spTree>
    <p:extLst>
      <p:ext uri="{BB962C8B-B14F-4D97-AF65-F5344CB8AC3E}">
        <p14:creationId xmlns:p14="http://schemas.microsoft.com/office/powerpoint/2010/main" val="2151673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Hide?</a:t>
            </a:r>
            <a:endParaRPr lang="en-US" dirty="0"/>
          </a:p>
        </p:txBody>
      </p:sp>
      <p:sp>
        <p:nvSpPr>
          <p:cNvPr id="4" name="Slide Number Placeholder 3"/>
          <p:cNvSpPr>
            <a:spLocks noGrp="1"/>
          </p:cNvSpPr>
          <p:nvPr>
            <p:ph type="sldNum" sz="quarter" idx="10"/>
          </p:nvPr>
        </p:nvSpPr>
        <p:spPr/>
        <p:txBody>
          <a:bodyPr/>
          <a:lstStyle/>
          <a:p>
            <a:fld id="{495C01C3-8F23-49C5-A7CD-ED0E8ABA4667}" type="slidenum">
              <a:rPr lang="en-US" smtClean="0"/>
              <a:t>26</a:t>
            </a:fld>
            <a:endParaRPr lang="en-US"/>
          </a:p>
        </p:txBody>
      </p:sp>
    </p:spTree>
    <p:extLst>
      <p:ext uri="{BB962C8B-B14F-4D97-AF65-F5344CB8AC3E}">
        <p14:creationId xmlns:p14="http://schemas.microsoft.com/office/powerpoint/2010/main" val="1055912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a:t>
            </a:r>
            <a:endParaRPr lang="en-US" dirty="0"/>
          </a:p>
        </p:txBody>
      </p:sp>
      <p:sp>
        <p:nvSpPr>
          <p:cNvPr id="4" name="Slide Number Placeholder 3"/>
          <p:cNvSpPr>
            <a:spLocks noGrp="1"/>
          </p:cNvSpPr>
          <p:nvPr>
            <p:ph type="sldNum" sz="quarter" idx="10"/>
          </p:nvPr>
        </p:nvSpPr>
        <p:spPr/>
        <p:txBody>
          <a:bodyPr/>
          <a:lstStyle/>
          <a:p>
            <a:fld id="{495C01C3-8F23-49C5-A7CD-ED0E8ABA4667}" type="slidenum">
              <a:rPr lang="en-US" smtClean="0"/>
              <a:t>28</a:t>
            </a:fld>
            <a:endParaRPr lang="en-US"/>
          </a:p>
        </p:txBody>
      </p:sp>
    </p:spTree>
    <p:extLst>
      <p:ext uri="{BB962C8B-B14F-4D97-AF65-F5344CB8AC3E}">
        <p14:creationId xmlns:p14="http://schemas.microsoft.com/office/powerpoint/2010/main" val="201170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Cladogram in white empty space, </a:t>
            </a:r>
            <a:r>
              <a:rPr lang="en-US" dirty="0" err="1" smtClean="0"/>
              <a:t>stetho</a:t>
            </a:r>
            <a:endParaRPr lang="en-US" dirty="0"/>
          </a:p>
        </p:txBody>
      </p:sp>
      <p:sp>
        <p:nvSpPr>
          <p:cNvPr id="4" name="Slide Number Placeholder 3"/>
          <p:cNvSpPr>
            <a:spLocks noGrp="1"/>
          </p:cNvSpPr>
          <p:nvPr>
            <p:ph type="sldNum" sz="quarter" idx="10"/>
          </p:nvPr>
        </p:nvSpPr>
        <p:spPr/>
        <p:txBody>
          <a:bodyPr/>
          <a:lstStyle/>
          <a:p>
            <a:fld id="{495C01C3-8F23-49C5-A7CD-ED0E8ABA4667}" type="slidenum">
              <a:rPr lang="en-US" smtClean="0"/>
              <a:t>32</a:t>
            </a:fld>
            <a:endParaRPr lang="en-US"/>
          </a:p>
        </p:txBody>
      </p:sp>
    </p:spTree>
    <p:extLst>
      <p:ext uri="{BB962C8B-B14F-4D97-AF65-F5344CB8AC3E}">
        <p14:creationId xmlns:p14="http://schemas.microsoft.com/office/powerpoint/2010/main" val="317577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Hide</a:t>
            </a:r>
            <a:endParaRPr lang="en-US" dirty="0"/>
          </a:p>
        </p:txBody>
      </p:sp>
      <p:sp>
        <p:nvSpPr>
          <p:cNvPr id="4" name="Slide Number Placeholder 3"/>
          <p:cNvSpPr>
            <a:spLocks noGrp="1"/>
          </p:cNvSpPr>
          <p:nvPr>
            <p:ph type="sldNum" sz="quarter" idx="10"/>
          </p:nvPr>
        </p:nvSpPr>
        <p:spPr/>
        <p:txBody>
          <a:bodyPr/>
          <a:lstStyle/>
          <a:p>
            <a:fld id="{495C01C3-8F23-49C5-A7CD-ED0E8ABA4667}" type="slidenum">
              <a:rPr lang="en-US" smtClean="0"/>
              <a:t>33</a:t>
            </a:fld>
            <a:endParaRPr lang="en-US"/>
          </a:p>
        </p:txBody>
      </p:sp>
    </p:spTree>
    <p:extLst>
      <p:ext uri="{BB962C8B-B14F-4D97-AF65-F5344CB8AC3E}">
        <p14:creationId xmlns:p14="http://schemas.microsoft.com/office/powerpoint/2010/main" val="2106090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094D5"/>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BA00DD-FB7D-4E30-B4A2-DFDB3AE00CB6}"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53A73-10DD-42E6-B924-899727821977}" type="slidenum">
              <a:rPr lang="en-US" smtClean="0"/>
              <a:t>‹#›</a:t>
            </a:fld>
            <a:endParaRPr lang="en-US"/>
          </a:p>
        </p:txBody>
      </p:sp>
    </p:spTree>
    <p:extLst>
      <p:ext uri="{BB962C8B-B14F-4D97-AF65-F5344CB8AC3E}">
        <p14:creationId xmlns:p14="http://schemas.microsoft.com/office/powerpoint/2010/main" val="144092137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BA00DD-FB7D-4E30-B4A2-DFDB3AE00CB6}"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53A73-10DD-42E6-B924-899727821977}" type="slidenum">
              <a:rPr lang="en-US" smtClean="0"/>
              <a:t>‹#›</a:t>
            </a:fld>
            <a:endParaRPr lang="en-US"/>
          </a:p>
        </p:txBody>
      </p:sp>
      <p:sp>
        <p:nvSpPr>
          <p:cNvPr id="8" name="Rectangle 7"/>
          <p:cNvSpPr/>
          <p:nvPr userDrawn="1"/>
        </p:nvSpPr>
        <p:spPr>
          <a:xfrm>
            <a:off x="9034818" y="365125"/>
            <a:ext cx="2825086" cy="805218"/>
          </a:xfrm>
          <a:prstGeom prst="rect">
            <a:avLst/>
          </a:prstGeom>
          <a:solidFill>
            <a:schemeClr val="bg1"/>
          </a:solidFill>
          <a:ln w="28575">
            <a:solidFill>
              <a:srgbClr val="FEC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8544" y="365125"/>
            <a:ext cx="2791360" cy="820574"/>
          </a:xfrm>
          <a:prstGeom prst="rect">
            <a:avLst/>
          </a:prstGeom>
        </p:spPr>
      </p:pic>
    </p:spTree>
    <p:extLst>
      <p:ext uri="{BB962C8B-B14F-4D97-AF65-F5344CB8AC3E}">
        <p14:creationId xmlns:p14="http://schemas.microsoft.com/office/powerpoint/2010/main" val="43091172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BA00DD-FB7D-4E30-B4A2-DFDB3AE00CB6}"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53A73-10DD-42E6-B924-899727821977}" type="slidenum">
              <a:rPr lang="en-US" smtClean="0"/>
              <a:t>‹#›</a:t>
            </a:fld>
            <a:endParaRPr lang="en-US"/>
          </a:p>
        </p:txBody>
      </p:sp>
      <p:sp>
        <p:nvSpPr>
          <p:cNvPr id="8" name="Rectangle 7"/>
          <p:cNvSpPr/>
          <p:nvPr userDrawn="1"/>
        </p:nvSpPr>
        <p:spPr>
          <a:xfrm>
            <a:off x="9034818" y="365125"/>
            <a:ext cx="2825086" cy="805218"/>
          </a:xfrm>
          <a:prstGeom prst="rect">
            <a:avLst/>
          </a:prstGeom>
          <a:solidFill>
            <a:schemeClr val="bg1"/>
          </a:solidFill>
          <a:ln w="28575">
            <a:solidFill>
              <a:srgbClr val="FEC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8544" y="365125"/>
            <a:ext cx="2791360" cy="820574"/>
          </a:xfrm>
          <a:prstGeom prst="rect">
            <a:avLst/>
          </a:prstGeom>
        </p:spPr>
      </p:pic>
    </p:spTree>
    <p:extLst>
      <p:ext uri="{BB962C8B-B14F-4D97-AF65-F5344CB8AC3E}">
        <p14:creationId xmlns:p14="http://schemas.microsoft.com/office/powerpoint/2010/main" val="338480751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94D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BA00DD-FB7D-4E30-B4A2-DFDB3AE00CB6}"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53A73-10DD-42E6-B924-899727821977}" type="slidenum">
              <a:rPr lang="en-US" smtClean="0"/>
              <a:t>‹#›</a:t>
            </a:fld>
            <a:endParaRPr lang="en-US"/>
          </a:p>
        </p:txBody>
      </p:sp>
      <p:sp>
        <p:nvSpPr>
          <p:cNvPr id="9" name="Rectangle 8"/>
          <p:cNvSpPr/>
          <p:nvPr userDrawn="1"/>
        </p:nvSpPr>
        <p:spPr>
          <a:xfrm>
            <a:off x="9034818" y="365125"/>
            <a:ext cx="2825086" cy="805218"/>
          </a:xfrm>
          <a:prstGeom prst="rect">
            <a:avLst/>
          </a:prstGeom>
          <a:solidFill>
            <a:schemeClr val="bg1"/>
          </a:solidFill>
          <a:ln w="28575">
            <a:solidFill>
              <a:srgbClr val="FEC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8544" y="365125"/>
            <a:ext cx="2791360" cy="820574"/>
          </a:xfrm>
          <a:prstGeom prst="rect">
            <a:avLst/>
          </a:prstGeom>
        </p:spPr>
      </p:pic>
    </p:spTree>
    <p:extLst>
      <p:ext uri="{BB962C8B-B14F-4D97-AF65-F5344CB8AC3E}">
        <p14:creationId xmlns:p14="http://schemas.microsoft.com/office/powerpoint/2010/main" val="68801157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5BA00DD-FB7D-4E30-B4A2-DFDB3AE00CB6}"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53A73-10DD-42E6-B924-899727821977}" type="slidenum">
              <a:rPr lang="en-US" smtClean="0"/>
              <a:t>‹#›</a:t>
            </a:fld>
            <a:endParaRPr lang="en-US"/>
          </a:p>
        </p:txBody>
      </p:sp>
    </p:spTree>
    <p:extLst>
      <p:ext uri="{BB962C8B-B14F-4D97-AF65-F5344CB8AC3E}">
        <p14:creationId xmlns:p14="http://schemas.microsoft.com/office/powerpoint/2010/main" val="225933775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BA00DD-FB7D-4E30-B4A2-DFDB3AE00CB6}" type="datetimeFigureOut">
              <a:rPr lang="en-US" smtClean="0"/>
              <a:t>3/7/2018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353A73-10DD-42E6-B924-899727821977}" type="slidenum">
              <a:rPr lang="en-US" smtClean="0"/>
              <a:t>‹#›</a:t>
            </a:fld>
            <a:endParaRPr lang="en-US"/>
          </a:p>
        </p:txBody>
      </p:sp>
      <p:sp>
        <p:nvSpPr>
          <p:cNvPr id="9" name="Rectangle 8"/>
          <p:cNvSpPr/>
          <p:nvPr userDrawn="1"/>
        </p:nvSpPr>
        <p:spPr>
          <a:xfrm>
            <a:off x="9034818" y="365125"/>
            <a:ext cx="2825086" cy="805218"/>
          </a:xfrm>
          <a:prstGeom prst="rect">
            <a:avLst/>
          </a:prstGeom>
          <a:solidFill>
            <a:schemeClr val="bg1"/>
          </a:solidFill>
          <a:ln w="28575">
            <a:solidFill>
              <a:srgbClr val="FEC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8544" y="365125"/>
            <a:ext cx="2791360" cy="820574"/>
          </a:xfrm>
          <a:prstGeom prst="rect">
            <a:avLst/>
          </a:prstGeom>
        </p:spPr>
      </p:pic>
    </p:spTree>
    <p:extLst>
      <p:ext uri="{BB962C8B-B14F-4D97-AF65-F5344CB8AC3E}">
        <p14:creationId xmlns:p14="http://schemas.microsoft.com/office/powerpoint/2010/main" val="718861392"/>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BA00DD-FB7D-4E30-B4A2-DFDB3AE00CB6}" type="datetimeFigureOut">
              <a:rPr lang="en-US" smtClean="0"/>
              <a:t>3/7/2018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353A73-10DD-42E6-B924-899727821977}" type="slidenum">
              <a:rPr lang="en-US" smtClean="0"/>
              <a:t>‹#›</a:t>
            </a:fld>
            <a:endParaRPr lang="en-US"/>
          </a:p>
        </p:txBody>
      </p:sp>
      <p:sp>
        <p:nvSpPr>
          <p:cNvPr id="11" name="Rectangle 10"/>
          <p:cNvSpPr/>
          <p:nvPr userDrawn="1"/>
        </p:nvSpPr>
        <p:spPr>
          <a:xfrm>
            <a:off x="9034818" y="365125"/>
            <a:ext cx="2825086" cy="805218"/>
          </a:xfrm>
          <a:prstGeom prst="rect">
            <a:avLst/>
          </a:prstGeom>
          <a:solidFill>
            <a:schemeClr val="bg1"/>
          </a:solidFill>
          <a:ln w="28575">
            <a:solidFill>
              <a:srgbClr val="FEC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8544" y="365125"/>
            <a:ext cx="2791360" cy="820574"/>
          </a:xfrm>
          <a:prstGeom prst="rect">
            <a:avLst/>
          </a:prstGeom>
        </p:spPr>
      </p:pic>
    </p:spTree>
    <p:extLst>
      <p:ext uri="{BB962C8B-B14F-4D97-AF65-F5344CB8AC3E}">
        <p14:creationId xmlns:p14="http://schemas.microsoft.com/office/powerpoint/2010/main" val="128098449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BA00DD-FB7D-4E30-B4A2-DFDB3AE00CB6}" type="datetimeFigureOut">
              <a:rPr lang="en-US" smtClean="0"/>
              <a:t>3/7/2018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353A73-10DD-42E6-B924-899727821977}" type="slidenum">
              <a:rPr lang="en-US" smtClean="0"/>
              <a:t>‹#›</a:t>
            </a:fld>
            <a:endParaRPr lang="en-US"/>
          </a:p>
        </p:txBody>
      </p:sp>
      <p:sp>
        <p:nvSpPr>
          <p:cNvPr id="7" name="Rectangle 6"/>
          <p:cNvSpPr/>
          <p:nvPr userDrawn="1"/>
        </p:nvSpPr>
        <p:spPr>
          <a:xfrm>
            <a:off x="9034818" y="365125"/>
            <a:ext cx="2825086" cy="805218"/>
          </a:xfrm>
          <a:prstGeom prst="rect">
            <a:avLst/>
          </a:prstGeom>
          <a:solidFill>
            <a:schemeClr val="bg1"/>
          </a:solidFill>
          <a:ln w="28575">
            <a:solidFill>
              <a:srgbClr val="FEC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8544" y="365125"/>
            <a:ext cx="2791360" cy="820574"/>
          </a:xfrm>
          <a:prstGeom prst="rect">
            <a:avLst/>
          </a:prstGeom>
        </p:spPr>
      </p:pic>
    </p:spTree>
    <p:extLst>
      <p:ext uri="{BB962C8B-B14F-4D97-AF65-F5344CB8AC3E}">
        <p14:creationId xmlns:p14="http://schemas.microsoft.com/office/powerpoint/2010/main" val="200034227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BA00DD-FB7D-4E30-B4A2-DFDB3AE00CB6}" type="datetimeFigureOut">
              <a:rPr lang="en-US" smtClean="0"/>
              <a:t>3/7/2018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353A73-10DD-42E6-B924-899727821977}" type="slidenum">
              <a:rPr lang="en-US" smtClean="0"/>
              <a:t>‹#›</a:t>
            </a:fld>
            <a:endParaRPr lang="en-US"/>
          </a:p>
        </p:txBody>
      </p:sp>
      <p:sp>
        <p:nvSpPr>
          <p:cNvPr id="6" name="Rectangle 5"/>
          <p:cNvSpPr/>
          <p:nvPr userDrawn="1"/>
        </p:nvSpPr>
        <p:spPr>
          <a:xfrm>
            <a:off x="9034818" y="365125"/>
            <a:ext cx="2825086" cy="805218"/>
          </a:xfrm>
          <a:prstGeom prst="rect">
            <a:avLst/>
          </a:prstGeom>
          <a:solidFill>
            <a:schemeClr val="bg1"/>
          </a:solidFill>
          <a:ln w="28575">
            <a:solidFill>
              <a:srgbClr val="FEC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8544" y="365125"/>
            <a:ext cx="2791360" cy="820574"/>
          </a:xfrm>
          <a:prstGeom prst="rect">
            <a:avLst/>
          </a:prstGeom>
        </p:spPr>
      </p:pic>
    </p:spTree>
    <p:extLst>
      <p:ext uri="{BB962C8B-B14F-4D97-AF65-F5344CB8AC3E}">
        <p14:creationId xmlns:p14="http://schemas.microsoft.com/office/powerpoint/2010/main" val="118619443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5BA00DD-FB7D-4E30-B4A2-DFDB3AE00CB6}" type="datetimeFigureOut">
              <a:rPr lang="en-US" smtClean="0"/>
              <a:t>3/7/2018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353A73-10DD-42E6-B924-899727821977}" type="slidenum">
              <a:rPr lang="en-US" smtClean="0"/>
              <a:t>‹#›</a:t>
            </a:fld>
            <a:endParaRPr lang="en-US"/>
          </a:p>
        </p:txBody>
      </p:sp>
      <p:sp>
        <p:nvSpPr>
          <p:cNvPr id="9" name="Rectangle 8"/>
          <p:cNvSpPr/>
          <p:nvPr userDrawn="1"/>
        </p:nvSpPr>
        <p:spPr>
          <a:xfrm>
            <a:off x="9034818" y="365125"/>
            <a:ext cx="2825086" cy="805218"/>
          </a:xfrm>
          <a:prstGeom prst="rect">
            <a:avLst/>
          </a:prstGeom>
          <a:solidFill>
            <a:schemeClr val="bg1"/>
          </a:solidFill>
          <a:ln w="28575">
            <a:solidFill>
              <a:srgbClr val="FEC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8544" y="365125"/>
            <a:ext cx="2791360" cy="820574"/>
          </a:xfrm>
          <a:prstGeom prst="rect">
            <a:avLst/>
          </a:prstGeom>
        </p:spPr>
      </p:pic>
    </p:spTree>
    <p:extLst>
      <p:ext uri="{BB962C8B-B14F-4D97-AF65-F5344CB8AC3E}">
        <p14:creationId xmlns:p14="http://schemas.microsoft.com/office/powerpoint/2010/main" val="406634302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5BA00DD-FB7D-4E30-B4A2-DFDB3AE00CB6}" type="datetimeFigureOut">
              <a:rPr lang="en-US" smtClean="0"/>
              <a:t>3/7/2018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353A73-10DD-42E6-B924-899727821977}" type="slidenum">
              <a:rPr lang="en-US" smtClean="0"/>
              <a:t>‹#›</a:t>
            </a:fld>
            <a:endParaRPr lang="en-US"/>
          </a:p>
        </p:txBody>
      </p:sp>
      <p:sp>
        <p:nvSpPr>
          <p:cNvPr id="9" name="Rectangle 8"/>
          <p:cNvSpPr/>
          <p:nvPr userDrawn="1"/>
        </p:nvSpPr>
        <p:spPr>
          <a:xfrm>
            <a:off x="9034818" y="365125"/>
            <a:ext cx="2825086" cy="805218"/>
          </a:xfrm>
          <a:prstGeom prst="rect">
            <a:avLst/>
          </a:prstGeom>
          <a:solidFill>
            <a:schemeClr val="bg1"/>
          </a:solidFill>
          <a:ln w="28575">
            <a:solidFill>
              <a:srgbClr val="FEC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8544" y="365125"/>
            <a:ext cx="2791360" cy="820574"/>
          </a:xfrm>
          <a:prstGeom prst="rect">
            <a:avLst/>
          </a:prstGeom>
        </p:spPr>
      </p:pic>
    </p:spTree>
    <p:extLst>
      <p:ext uri="{BB962C8B-B14F-4D97-AF65-F5344CB8AC3E}">
        <p14:creationId xmlns:p14="http://schemas.microsoft.com/office/powerpoint/2010/main" val="50265461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51220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087395"/>
            <a:ext cx="10515600" cy="508956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A00DD-FB7D-4E30-B4A2-DFDB3AE00CB6}" type="datetimeFigureOut">
              <a:rPr lang="en-US" smtClean="0"/>
              <a:t>3/7/2018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353A73-10DD-42E6-B924-899727821977}" type="slidenum">
              <a:rPr lang="en-US" smtClean="0"/>
              <a:t>‹#›</a:t>
            </a:fld>
            <a:endParaRPr lang="en-US"/>
          </a:p>
        </p:txBody>
      </p:sp>
    </p:spTree>
    <p:extLst>
      <p:ext uri="{BB962C8B-B14F-4D97-AF65-F5344CB8AC3E}">
        <p14:creationId xmlns:p14="http://schemas.microsoft.com/office/powerpoint/2010/main" val="2907250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xStyles>
    <p:titleStyle>
      <a:lvl1pPr algn="l" defTabSz="914400" rtl="0" eaLnBrk="1" latinLnBrk="0" hangingPunct="1">
        <a:lnSpc>
          <a:spcPct val="90000"/>
        </a:lnSpc>
        <a:spcBef>
          <a:spcPct val="0"/>
        </a:spcBef>
        <a:buNone/>
        <a:defRPr sz="4400" kern="1200">
          <a:solidFill>
            <a:srgbClr val="0094D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3.jp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2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2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image" Target="../media/image56.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jpg"/><Relationship Id="rId3" Type="http://schemas.openxmlformats.org/officeDocument/2006/relationships/image" Target="../media/image65.png"/><Relationship Id="rId7" Type="http://schemas.openxmlformats.org/officeDocument/2006/relationships/image" Target="../media/image69.jpg"/><Relationship Id="rId12" Type="http://schemas.openxmlformats.org/officeDocument/2006/relationships/image" Target="../media/image74.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68.png"/><Relationship Id="rId11" Type="http://schemas.openxmlformats.org/officeDocument/2006/relationships/image" Target="../media/image73.jpeg"/><Relationship Id="rId5" Type="http://schemas.openxmlformats.org/officeDocument/2006/relationships/image" Target="../media/image67.png"/><Relationship Id="rId10" Type="http://schemas.openxmlformats.org/officeDocument/2006/relationships/image" Target="../media/image72.jpeg"/><Relationship Id="rId4" Type="http://schemas.openxmlformats.org/officeDocument/2006/relationships/image" Target="../media/image66.png"/><Relationship Id="rId9" Type="http://schemas.openxmlformats.org/officeDocument/2006/relationships/image" Target="../media/image71.jpeg"/><Relationship Id="rId1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62356" y="3822734"/>
            <a:ext cx="9144000" cy="934323"/>
          </a:xfrm>
        </p:spPr>
        <p:txBody>
          <a:bodyPr>
            <a:noAutofit/>
          </a:bodyPr>
          <a:lstStyle/>
          <a:p>
            <a:pPr algn="l"/>
            <a:r>
              <a:rPr lang="en-US" sz="5400" dirty="0" smtClean="0">
                <a:solidFill>
                  <a:srgbClr val="0094D5"/>
                </a:solidFill>
                <a:latin typeface="Akzidenz-Grotesk Pro Med" panose="02000603030000020004" pitchFamily="50" charset="0"/>
              </a:rPr>
              <a:t>Center</a:t>
            </a:r>
            <a:r>
              <a:rPr lang="en-US" sz="6000" dirty="0" smtClean="0">
                <a:solidFill>
                  <a:srgbClr val="0094D5"/>
                </a:solidFill>
                <a:latin typeface="Akzidenz-Grotesk Pro Med" panose="02000603030000020004" pitchFamily="50" charset="0"/>
              </a:rPr>
              <a:t> overview</a:t>
            </a:r>
            <a:endParaRPr lang="en-US" sz="6000" dirty="0">
              <a:solidFill>
                <a:srgbClr val="0094D5"/>
              </a:solidFill>
              <a:latin typeface="Akzidenz-Grotesk Pro Med" panose="02000603030000020004" pitchFamily="50"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7296" y="1770230"/>
            <a:ext cx="7722637" cy="2270218"/>
          </a:xfrm>
          <a:prstGeom prst="rect">
            <a:avLst/>
          </a:prstGeom>
        </p:spPr>
      </p:pic>
    </p:spTree>
    <p:extLst>
      <p:ext uri="{BB962C8B-B14F-4D97-AF65-F5344CB8AC3E}">
        <p14:creationId xmlns:p14="http://schemas.microsoft.com/office/powerpoint/2010/main" val="304687599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1292" y="345877"/>
            <a:ext cx="8181473" cy="923330"/>
          </a:xfrm>
          <a:prstGeom prst="rect">
            <a:avLst/>
          </a:prstGeom>
          <a:noFill/>
        </p:spPr>
        <p:txBody>
          <a:bodyPr wrap="square" rtlCol="0">
            <a:spAutoFit/>
          </a:bodyPr>
          <a:lstStyle/>
          <a:p>
            <a:r>
              <a:rPr lang="en-US" sz="5400" dirty="0" smtClean="0">
                <a:solidFill>
                  <a:srgbClr val="0094D5"/>
                </a:solidFill>
                <a:latin typeface="Akzidenz-Grotesk Pro Med" panose="02000603030000020004" pitchFamily="50" charset="0"/>
              </a:rPr>
              <a:t>Katie Hinde</a:t>
            </a:r>
            <a:endParaRPr lang="en-US" sz="5400" dirty="0">
              <a:solidFill>
                <a:srgbClr val="0094D5"/>
              </a:solidFill>
              <a:latin typeface="Akzidenz-Grotesk Pro Med" panose="02000603030000020004" pitchFamily="50" charset="0"/>
            </a:endParaRPr>
          </a:p>
        </p:txBody>
      </p:sp>
      <p:sp>
        <p:nvSpPr>
          <p:cNvPr id="3" name="TextBox 2"/>
          <p:cNvSpPr txBox="1"/>
          <p:nvPr/>
        </p:nvSpPr>
        <p:spPr>
          <a:xfrm>
            <a:off x="311292" y="3225985"/>
            <a:ext cx="5812417" cy="1569660"/>
          </a:xfrm>
          <a:prstGeom prst="rect">
            <a:avLst/>
          </a:prstGeom>
          <a:noFill/>
        </p:spPr>
        <p:txBody>
          <a:bodyPr wrap="square" rtlCol="0">
            <a:spAutoFit/>
          </a:bodyPr>
          <a:lstStyle/>
          <a:p>
            <a:r>
              <a:rPr lang="en-US" sz="2400" dirty="0" smtClean="0">
                <a:solidFill>
                  <a:srgbClr val="0094D5"/>
                </a:solidFill>
                <a:latin typeface="Akzidenz-Grotesk Pro Med" panose="02000603030000020004" pitchFamily="50" charset="0"/>
              </a:rPr>
              <a:t>Current research </a:t>
            </a:r>
          </a:p>
          <a:p>
            <a:r>
              <a:rPr lang="en-US" sz="2400" dirty="0" smtClean="0"/>
              <a:t>Lactation </a:t>
            </a:r>
            <a:r>
              <a:rPr lang="en-US" sz="2400" dirty="0"/>
              <a:t>science </a:t>
            </a:r>
            <a:r>
              <a:rPr lang="en-US" sz="2400" dirty="0" smtClean="0"/>
              <a:t>looking </a:t>
            </a:r>
            <a:r>
              <a:rPr lang="en-US" sz="2400" dirty="0"/>
              <a:t>at how variation in mother’s milk and behavioral care influences infant outcomes.</a:t>
            </a:r>
            <a:r>
              <a:rPr lang="en-US" sz="2400" dirty="0" smtClean="0"/>
              <a:t> </a:t>
            </a:r>
            <a:r>
              <a:rPr lang="en-US" sz="2400" b="1" dirty="0"/>
              <a:t> </a:t>
            </a:r>
            <a:endParaRPr lang="en-US" sz="2400" dirty="0"/>
          </a:p>
        </p:txBody>
      </p:sp>
      <p:sp>
        <p:nvSpPr>
          <p:cNvPr id="4" name="TextBox 3"/>
          <p:cNvSpPr txBox="1"/>
          <p:nvPr/>
        </p:nvSpPr>
        <p:spPr>
          <a:xfrm>
            <a:off x="311292" y="1508932"/>
            <a:ext cx="5812417" cy="1477328"/>
          </a:xfrm>
          <a:prstGeom prst="rect">
            <a:avLst/>
          </a:prstGeom>
          <a:noFill/>
        </p:spPr>
        <p:txBody>
          <a:bodyPr wrap="square" rtlCol="0">
            <a:spAutoFit/>
          </a:bodyPr>
          <a:lstStyle/>
          <a:p>
            <a:r>
              <a:rPr lang="en-US" sz="2400" dirty="0" smtClean="0"/>
              <a:t>Associate Professor</a:t>
            </a:r>
          </a:p>
          <a:p>
            <a:r>
              <a:rPr lang="en-US" sz="2400" dirty="0" smtClean="0"/>
              <a:t>School of Human Evolution &amp; Social Change</a:t>
            </a:r>
          </a:p>
          <a:p>
            <a:endParaRPr lang="en-US" sz="16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8577" r="12608"/>
          <a:stretch/>
        </p:blipFill>
        <p:spPr>
          <a:xfrm>
            <a:off x="6564084" y="1408339"/>
            <a:ext cx="3331029" cy="4042361"/>
          </a:xfrm>
          <a:prstGeom prst="rect">
            <a:avLst/>
          </a:prstGeom>
        </p:spPr>
      </p:pic>
    </p:spTree>
    <p:extLst>
      <p:ext uri="{BB962C8B-B14F-4D97-AF65-F5344CB8AC3E}">
        <p14:creationId xmlns:p14="http://schemas.microsoft.com/office/powerpoint/2010/main" val="362687855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1292" y="321596"/>
            <a:ext cx="8181473" cy="923330"/>
          </a:xfrm>
          <a:prstGeom prst="rect">
            <a:avLst/>
          </a:prstGeom>
          <a:noFill/>
        </p:spPr>
        <p:txBody>
          <a:bodyPr wrap="square" rtlCol="0">
            <a:spAutoFit/>
          </a:bodyPr>
          <a:lstStyle/>
          <a:p>
            <a:r>
              <a:rPr lang="en-US" sz="5400" dirty="0" smtClean="0">
                <a:solidFill>
                  <a:srgbClr val="0094D5"/>
                </a:solidFill>
                <a:latin typeface="Akzidenz-Grotesk Pro Med" panose="02000603030000020004" pitchFamily="50" charset="0"/>
              </a:rPr>
              <a:t>Magdalena Hurtado</a:t>
            </a:r>
            <a:endParaRPr lang="en-US" sz="5400" dirty="0">
              <a:solidFill>
                <a:srgbClr val="0094D5"/>
              </a:solidFill>
              <a:latin typeface="Akzidenz-Grotesk Pro Med" panose="02000603030000020004" pitchFamily="50" charset="0"/>
            </a:endParaRPr>
          </a:p>
        </p:txBody>
      </p:sp>
      <p:sp>
        <p:nvSpPr>
          <p:cNvPr id="3" name="TextBox 2"/>
          <p:cNvSpPr txBox="1"/>
          <p:nvPr/>
        </p:nvSpPr>
        <p:spPr>
          <a:xfrm>
            <a:off x="3416060" y="3048742"/>
            <a:ext cx="6513131" cy="1569660"/>
          </a:xfrm>
          <a:prstGeom prst="rect">
            <a:avLst/>
          </a:prstGeom>
          <a:noFill/>
        </p:spPr>
        <p:txBody>
          <a:bodyPr wrap="square" rtlCol="0">
            <a:spAutoFit/>
          </a:bodyPr>
          <a:lstStyle/>
          <a:p>
            <a:r>
              <a:rPr lang="en-US" sz="2400" dirty="0" smtClean="0">
                <a:solidFill>
                  <a:srgbClr val="0094D5"/>
                </a:solidFill>
                <a:latin typeface="Akzidenz-Grotesk Pro Med" panose="02000603030000020004" pitchFamily="50" charset="0"/>
              </a:rPr>
              <a:t>Current research</a:t>
            </a:r>
          </a:p>
          <a:p>
            <a:r>
              <a:rPr lang="en-US" sz="2400" dirty="0" smtClean="0"/>
              <a:t>Mortality </a:t>
            </a:r>
            <a:r>
              <a:rPr lang="en-US" sz="2400" dirty="0"/>
              <a:t>reduction mechanisms in humans with emphasis on cultural niche construction and innate immunity. </a:t>
            </a:r>
          </a:p>
        </p:txBody>
      </p:sp>
      <p:sp>
        <p:nvSpPr>
          <p:cNvPr id="4" name="TextBox 3"/>
          <p:cNvSpPr txBox="1"/>
          <p:nvPr/>
        </p:nvSpPr>
        <p:spPr>
          <a:xfrm>
            <a:off x="3416060" y="1503167"/>
            <a:ext cx="6513131" cy="1107996"/>
          </a:xfrm>
          <a:prstGeom prst="rect">
            <a:avLst/>
          </a:prstGeom>
          <a:noFill/>
        </p:spPr>
        <p:txBody>
          <a:bodyPr wrap="square" rtlCol="0">
            <a:spAutoFit/>
          </a:bodyPr>
          <a:lstStyle/>
          <a:p>
            <a:r>
              <a:rPr lang="en-US" sz="2400" dirty="0" smtClean="0"/>
              <a:t>Professor</a:t>
            </a:r>
          </a:p>
          <a:p>
            <a:r>
              <a:rPr lang="en-US" sz="2400" dirty="0" smtClean="0"/>
              <a:t>School of Human Evolution &amp; Social Change</a:t>
            </a:r>
          </a:p>
          <a:p>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292" y="1505088"/>
            <a:ext cx="2952750" cy="3429000"/>
          </a:xfrm>
          <a:prstGeom prst="rect">
            <a:avLst/>
          </a:prstGeom>
        </p:spPr>
      </p:pic>
    </p:spTree>
    <p:extLst>
      <p:ext uri="{BB962C8B-B14F-4D97-AF65-F5344CB8AC3E}">
        <p14:creationId xmlns:p14="http://schemas.microsoft.com/office/powerpoint/2010/main" val="181322708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1292" y="321596"/>
            <a:ext cx="8181473" cy="923330"/>
          </a:xfrm>
          <a:prstGeom prst="rect">
            <a:avLst/>
          </a:prstGeom>
          <a:noFill/>
        </p:spPr>
        <p:txBody>
          <a:bodyPr wrap="square" rtlCol="0">
            <a:spAutoFit/>
          </a:bodyPr>
          <a:lstStyle/>
          <a:p>
            <a:r>
              <a:rPr lang="en-US" sz="5400" dirty="0" smtClean="0">
                <a:solidFill>
                  <a:srgbClr val="0094D5"/>
                </a:solidFill>
                <a:latin typeface="Akzidenz-Grotesk Pro Med" panose="02000603030000020004" pitchFamily="50" charset="0"/>
              </a:rPr>
              <a:t>Jeffrey D. Jensen</a:t>
            </a:r>
            <a:endParaRPr lang="en-US" sz="5400" dirty="0">
              <a:solidFill>
                <a:srgbClr val="0094D5"/>
              </a:solidFill>
              <a:latin typeface="Akzidenz-Grotesk Pro Med" panose="02000603030000020004" pitchFamily="50" charset="0"/>
            </a:endParaRPr>
          </a:p>
        </p:txBody>
      </p:sp>
      <p:sp>
        <p:nvSpPr>
          <p:cNvPr id="3" name="TextBox 2"/>
          <p:cNvSpPr txBox="1"/>
          <p:nvPr/>
        </p:nvSpPr>
        <p:spPr>
          <a:xfrm>
            <a:off x="311292" y="3275198"/>
            <a:ext cx="5812417" cy="1938992"/>
          </a:xfrm>
          <a:prstGeom prst="rect">
            <a:avLst/>
          </a:prstGeom>
          <a:noFill/>
        </p:spPr>
        <p:txBody>
          <a:bodyPr wrap="square" rtlCol="0">
            <a:spAutoFit/>
          </a:bodyPr>
          <a:lstStyle/>
          <a:p>
            <a:r>
              <a:rPr lang="en-US" sz="2400" dirty="0" smtClean="0">
                <a:solidFill>
                  <a:srgbClr val="0094D5"/>
                </a:solidFill>
                <a:latin typeface="Akzidenz-Grotesk Pro Med" panose="02000603030000020004" pitchFamily="50" charset="0"/>
              </a:rPr>
              <a:t>Current research</a:t>
            </a:r>
          </a:p>
          <a:p>
            <a:r>
              <a:rPr lang="en-US" sz="2400" dirty="0" smtClean="0"/>
              <a:t>Developing </a:t>
            </a:r>
            <a:r>
              <a:rPr lang="en-US" sz="2400" dirty="0"/>
              <a:t>theory and statistical methodology for describing and quantifying </a:t>
            </a:r>
            <a:r>
              <a:rPr lang="en-US" sz="2400" dirty="0" smtClean="0"/>
              <a:t>adaptation in natural and experimental populations</a:t>
            </a:r>
            <a:endParaRPr lang="en-US" sz="2400" dirty="0"/>
          </a:p>
        </p:txBody>
      </p:sp>
      <p:sp>
        <p:nvSpPr>
          <p:cNvPr id="4" name="TextBox 3"/>
          <p:cNvSpPr txBox="1"/>
          <p:nvPr/>
        </p:nvSpPr>
        <p:spPr>
          <a:xfrm>
            <a:off x="311292" y="1583662"/>
            <a:ext cx="7059326" cy="1107996"/>
          </a:xfrm>
          <a:prstGeom prst="rect">
            <a:avLst/>
          </a:prstGeom>
          <a:noFill/>
        </p:spPr>
        <p:txBody>
          <a:bodyPr wrap="square" rtlCol="0">
            <a:spAutoFit/>
          </a:bodyPr>
          <a:lstStyle/>
          <a:p>
            <a:r>
              <a:rPr lang="en-US" sz="2400" dirty="0" smtClean="0"/>
              <a:t>Professor</a:t>
            </a:r>
          </a:p>
          <a:p>
            <a:r>
              <a:rPr lang="en-US" sz="2400" dirty="0" smtClean="0"/>
              <a:t>School of Life Sciences</a:t>
            </a:r>
          </a:p>
          <a:p>
            <a:endParaRPr lang="en-US" sz="16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5792" r="29743"/>
          <a:stretch/>
        </p:blipFill>
        <p:spPr>
          <a:xfrm>
            <a:off x="6749143" y="1617994"/>
            <a:ext cx="3145971" cy="3144527"/>
          </a:xfrm>
          <a:prstGeom prst="rect">
            <a:avLst/>
          </a:prstGeom>
        </p:spPr>
      </p:pic>
    </p:spTree>
    <p:extLst>
      <p:ext uri="{BB962C8B-B14F-4D97-AF65-F5344CB8AC3E}">
        <p14:creationId xmlns:p14="http://schemas.microsoft.com/office/powerpoint/2010/main" val="389731939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1292" y="247757"/>
            <a:ext cx="8181473" cy="923330"/>
          </a:xfrm>
          <a:prstGeom prst="rect">
            <a:avLst/>
          </a:prstGeom>
          <a:noFill/>
        </p:spPr>
        <p:txBody>
          <a:bodyPr wrap="square" rtlCol="0">
            <a:spAutoFit/>
          </a:bodyPr>
          <a:lstStyle/>
          <a:p>
            <a:r>
              <a:rPr lang="en-US" sz="5400" dirty="0" smtClean="0">
                <a:solidFill>
                  <a:srgbClr val="0094D5"/>
                </a:solidFill>
                <a:latin typeface="Akzidenz-Grotesk Pro Med" panose="02000603030000020004" pitchFamily="50" charset="0"/>
              </a:rPr>
              <a:t>Manfred Laubichler</a:t>
            </a:r>
            <a:endParaRPr lang="en-US" sz="5400" dirty="0">
              <a:solidFill>
                <a:srgbClr val="0094D5"/>
              </a:solidFill>
              <a:latin typeface="Akzidenz-Grotesk Pro Med" panose="02000603030000020004" pitchFamily="50" charset="0"/>
            </a:endParaRPr>
          </a:p>
        </p:txBody>
      </p:sp>
      <p:sp>
        <p:nvSpPr>
          <p:cNvPr id="3" name="TextBox 2"/>
          <p:cNvSpPr txBox="1"/>
          <p:nvPr/>
        </p:nvSpPr>
        <p:spPr>
          <a:xfrm>
            <a:off x="3499412" y="3714538"/>
            <a:ext cx="6477101" cy="1569660"/>
          </a:xfrm>
          <a:prstGeom prst="rect">
            <a:avLst/>
          </a:prstGeom>
          <a:noFill/>
        </p:spPr>
        <p:txBody>
          <a:bodyPr wrap="square" rtlCol="0">
            <a:spAutoFit/>
          </a:bodyPr>
          <a:lstStyle/>
          <a:p>
            <a:r>
              <a:rPr lang="en-US" sz="2400" dirty="0" smtClean="0">
                <a:solidFill>
                  <a:srgbClr val="0094D5"/>
                </a:solidFill>
                <a:latin typeface="Akzidenz-Grotesk Pro Med" panose="02000603030000020004" pitchFamily="50" charset="0"/>
              </a:rPr>
              <a:t>Current research</a:t>
            </a:r>
            <a:r>
              <a:rPr lang="en-US" sz="2400" dirty="0" smtClean="0">
                <a:latin typeface="Akzidenz-Grotesk Pro Med" panose="02000603030000020004" pitchFamily="50" charset="0"/>
              </a:rPr>
              <a:t> </a:t>
            </a:r>
          </a:p>
          <a:p>
            <a:r>
              <a:rPr lang="en-US" sz="2400" dirty="0" smtClean="0"/>
              <a:t>Theoretical biology </a:t>
            </a:r>
            <a:r>
              <a:rPr lang="en-US" sz="2400" dirty="0"/>
              <a:t>and </a:t>
            </a:r>
            <a:r>
              <a:rPr lang="en-US" sz="2400" dirty="0" smtClean="0"/>
              <a:t>history </a:t>
            </a:r>
            <a:r>
              <a:rPr lang="en-US" sz="2400" dirty="0"/>
              <a:t>of </a:t>
            </a:r>
            <a:r>
              <a:rPr lang="en-US" sz="2400" dirty="0" smtClean="0"/>
              <a:t>science, </a:t>
            </a:r>
            <a:r>
              <a:rPr lang="en-US" sz="2400" dirty="0"/>
              <a:t>evolutionary biology and complex adaptive </a:t>
            </a:r>
            <a:r>
              <a:rPr lang="en-US" sz="2400" dirty="0" smtClean="0"/>
              <a:t>systems.</a:t>
            </a:r>
            <a:r>
              <a:rPr lang="en-US" sz="2400" dirty="0"/>
              <a:t> </a:t>
            </a:r>
          </a:p>
        </p:txBody>
      </p:sp>
      <p:sp>
        <p:nvSpPr>
          <p:cNvPr id="4" name="TextBox 3"/>
          <p:cNvSpPr txBox="1"/>
          <p:nvPr/>
        </p:nvSpPr>
        <p:spPr>
          <a:xfrm>
            <a:off x="3499412" y="1334817"/>
            <a:ext cx="8692588" cy="2215991"/>
          </a:xfrm>
          <a:prstGeom prst="rect">
            <a:avLst/>
          </a:prstGeom>
          <a:noFill/>
        </p:spPr>
        <p:txBody>
          <a:bodyPr wrap="square" rtlCol="0">
            <a:spAutoFit/>
          </a:bodyPr>
          <a:lstStyle/>
          <a:p>
            <a:r>
              <a:rPr lang="en-US" sz="2400" dirty="0" smtClean="0"/>
              <a:t>Professor</a:t>
            </a:r>
          </a:p>
          <a:p>
            <a:r>
              <a:rPr lang="en-US" sz="2400" dirty="0" smtClean="0"/>
              <a:t>School of Life Sciences</a:t>
            </a:r>
          </a:p>
          <a:p>
            <a:r>
              <a:rPr lang="en-US" sz="2400" dirty="0" smtClean="0"/>
              <a:t>Director, ASU-Santa Fe Institute</a:t>
            </a:r>
          </a:p>
          <a:p>
            <a:r>
              <a:rPr lang="en-US" sz="2400" dirty="0" smtClean="0"/>
              <a:t>The Center for Biosocial Complex Systems</a:t>
            </a:r>
          </a:p>
          <a:p>
            <a:r>
              <a:rPr lang="en-US" sz="2400" dirty="0" smtClean="0"/>
              <a:t>Associate Director, Origins Project ASU</a:t>
            </a:r>
          </a:p>
          <a:p>
            <a:endParaRPr lang="en-US" sz="16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3028" r="18653"/>
          <a:stretch/>
        </p:blipFill>
        <p:spPr>
          <a:xfrm>
            <a:off x="311292" y="1334817"/>
            <a:ext cx="2960914" cy="3363603"/>
          </a:xfrm>
          <a:prstGeom prst="rect">
            <a:avLst/>
          </a:prstGeom>
        </p:spPr>
      </p:pic>
    </p:spTree>
    <p:extLst>
      <p:ext uri="{BB962C8B-B14F-4D97-AF65-F5344CB8AC3E}">
        <p14:creationId xmlns:p14="http://schemas.microsoft.com/office/powerpoint/2010/main" val="419531742"/>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1292" y="321596"/>
            <a:ext cx="8181473" cy="923330"/>
          </a:xfrm>
          <a:prstGeom prst="rect">
            <a:avLst/>
          </a:prstGeom>
          <a:noFill/>
        </p:spPr>
        <p:txBody>
          <a:bodyPr wrap="square" rtlCol="0">
            <a:spAutoFit/>
          </a:bodyPr>
          <a:lstStyle/>
          <a:p>
            <a:r>
              <a:rPr lang="en-US" sz="5400" dirty="0" smtClean="0">
                <a:solidFill>
                  <a:srgbClr val="0094D5"/>
                </a:solidFill>
                <a:latin typeface="Akzidenz-Grotesk Pro Med" panose="02000603030000020004" pitchFamily="50" charset="0"/>
              </a:rPr>
              <a:t>Melissa Wilson Sayres</a:t>
            </a:r>
            <a:endParaRPr lang="en-US" sz="5400" dirty="0">
              <a:solidFill>
                <a:srgbClr val="0094D5"/>
              </a:solidFill>
              <a:latin typeface="Akzidenz-Grotesk Pro Med" panose="02000603030000020004" pitchFamily="50" charset="0"/>
            </a:endParaRPr>
          </a:p>
        </p:txBody>
      </p:sp>
      <p:sp>
        <p:nvSpPr>
          <p:cNvPr id="3" name="TextBox 2"/>
          <p:cNvSpPr txBox="1"/>
          <p:nvPr/>
        </p:nvSpPr>
        <p:spPr>
          <a:xfrm>
            <a:off x="311292" y="2828215"/>
            <a:ext cx="5812417" cy="3416320"/>
          </a:xfrm>
          <a:prstGeom prst="rect">
            <a:avLst/>
          </a:prstGeom>
          <a:noFill/>
        </p:spPr>
        <p:txBody>
          <a:bodyPr wrap="square" rtlCol="0">
            <a:spAutoFit/>
          </a:bodyPr>
          <a:lstStyle/>
          <a:p>
            <a:r>
              <a:rPr lang="en-US" sz="2400" dirty="0" smtClean="0">
                <a:solidFill>
                  <a:srgbClr val="0094D5"/>
                </a:solidFill>
                <a:latin typeface="Akzidenz-Grotesk Pro Med" panose="02000603030000020004" pitchFamily="50" charset="0"/>
              </a:rPr>
              <a:t>Current research</a:t>
            </a:r>
          </a:p>
          <a:p>
            <a:r>
              <a:rPr lang="en-US" sz="2400" dirty="0" smtClean="0"/>
              <a:t>The </a:t>
            </a:r>
            <a:r>
              <a:rPr lang="en-US" sz="2400" dirty="0"/>
              <a:t>evolution of sex chromosomes (X and Y in mammals), why mutation rates differ between males and females, and how changes in population history affect the sex chromosomes differently than the non-sex chromosomes. </a:t>
            </a:r>
            <a:r>
              <a:rPr lang="en-US" sz="2400" dirty="0" smtClean="0"/>
              <a:t>Wilson </a:t>
            </a:r>
            <a:r>
              <a:rPr lang="en-US" sz="2400" dirty="0"/>
              <a:t>Sayres is also active in public science engagement and outreach. </a:t>
            </a:r>
          </a:p>
        </p:txBody>
      </p:sp>
      <p:sp>
        <p:nvSpPr>
          <p:cNvPr id="4" name="TextBox 3"/>
          <p:cNvSpPr txBox="1"/>
          <p:nvPr/>
        </p:nvSpPr>
        <p:spPr>
          <a:xfrm>
            <a:off x="311292" y="1812549"/>
            <a:ext cx="7059326" cy="1107996"/>
          </a:xfrm>
          <a:prstGeom prst="rect">
            <a:avLst/>
          </a:prstGeom>
          <a:noFill/>
        </p:spPr>
        <p:txBody>
          <a:bodyPr wrap="square" rtlCol="0">
            <a:spAutoFit/>
          </a:bodyPr>
          <a:lstStyle/>
          <a:p>
            <a:r>
              <a:rPr lang="en-US" sz="2400" dirty="0" smtClean="0"/>
              <a:t>Assistant Professor</a:t>
            </a:r>
          </a:p>
          <a:p>
            <a:r>
              <a:rPr lang="en-US" sz="2400" dirty="0" smtClean="0"/>
              <a:t>School of Life Sciences</a:t>
            </a:r>
          </a:p>
          <a:p>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9630" y="1812549"/>
            <a:ext cx="2895600" cy="3924300"/>
          </a:xfrm>
          <a:prstGeom prst="rect">
            <a:avLst/>
          </a:prstGeom>
        </p:spPr>
      </p:pic>
    </p:spTree>
    <p:extLst>
      <p:ext uri="{BB962C8B-B14F-4D97-AF65-F5344CB8AC3E}">
        <p14:creationId xmlns:p14="http://schemas.microsoft.com/office/powerpoint/2010/main" val="266044975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122" y="334586"/>
            <a:ext cx="8181473" cy="923330"/>
          </a:xfrm>
          <a:prstGeom prst="rect">
            <a:avLst/>
          </a:prstGeom>
          <a:noFill/>
        </p:spPr>
        <p:txBody>
          <a:bodyPr wrap="square" rtlCol="0">
            <a:spAutoFit/>
          </a:bodyPr>
          <a:lstStyle/>
          <a:p>
            <a:r>
              <a:rPr lang="en-US" sz="5400" dirty="0" smtClean="0">
                <a:solidFill>
                  <a:srgbClr val="0094D5"/>
                </a:solidFill>
                <a:latin typeface="Akzidenz-Grotesk Pro Med" panose="02000603030000020004" pitchFamily="50" charset="0"/>
              </a:rPr>
              <a:t>Jay Taylor</a:t>
            </a:r>
            <a:endParaRPr lang="en-US" sz="5400" dirty="0">
              <a:solidFill>
                <a:srgbClr val="0094D5"/>
              </a:solidFill>
              <a:latin typeface="Akzidenz-Grotesk Pro Med" panose="02000603030000020004" pitchFamily="50" charset="0"/>
            </a:endParaRPr>
          </a:p>
        </p:txBody>
      </p:sp>
      <p:sp>
        <p:nvSpPr>
          <p:cNvPr id="3" name="TextBox 2"/>
          <p:cNvSpPr txBox="1"/>
          <p:nvPr/>
        </p:nvSpPr>
        <p:spPr>
          <a:xfrm>
            <a:off x="3666515" y="2936310"/>
            <a:ext cx="6152399" cy="3416320"/>
          </a:xfrm>
          <a:prstGeom prst="rect">
            <a:avLst/>
          </a:prstGeom>
          <a:noFill/>
        </p:spPr>
        <p:txBody>
          <a:bodyPr wrap="square" rtlCol="0">
            <a:spAutoFit/>
          </a:bodyPr>
          <a:lstStyle/>
          <a:p>
            <a:r>
              <a:rPr lang="en-US" sz="2400" dirty="0" smtClean="0">
                <a:solidFill>
                  <a:srgbClr val="0094D5"/>
                </a:solidFill>
                <a:latin typeface="Akzidenz-Grotesk Pro Med" panose="02000603030000020004" pitchFamily="50" charset="0"/>
              </a:rPr>
              <a:t>Current Research</a:t>
            </a:r>
          </a:p>
          <a:p>
            <a:r>
              <a:rPr lang="en-US" sz="2400" dirty="0" smtClean="0"/>
              <a:t>Using both mathematical models and genetic sequence analysis to understand how populations evolve in complex and changing environments. He is particularly interested in the evolution of parasites that cause chronic infectious diseases such as malaria (Plasmodium spp.) and African sleeping sickness (Trypanosoma </a:t>
            </a:r>
            <a:r>
              <a:rPr lang="en-US" sz="2400" dirty="0" err="1" smtClean="0"/>
              <a:t>brucei</a:t>
            </a:r>
            <a:r>
              <a:rPr lang="en-US" sz="2400" dirty="0" smtClean="0"/>
              <a:t>). </a:t>
            </a:r>
            <a:endParaRPr lang="en-US" sz="2400" dirty="0"/>
          </a:p>
        </p:txBody>
      </p:sp>
      <p:sp>
        <p:nvSpPr>
          <p:cNvPr id="4" name="TextBox 3"/>
          <p:cNvSpPr txBox="1"/>
          <p:nvPr/>
        </p:nvSpPr>
        <p:spPr>
          <a:xfrm>
            <a:off x="3666515" y="1486771"/>
            <a:ext cx="7059326" cy="1200329"/>
          </a:xfrm>
          <a:prstGeom prst="rect">
            <a:avLst/>
          </a:prstGeom>
          <a:noFill/>
        </p:spPr>
        <p:txBody>
          <a:bodyPr wrap="square" rtlCol="0">
            <a:spAutoFit/>
          </a:bodyPr>
          <a:lstStyle/>
          <a:p>
            <a:r>
              <a:rPr lang="en-US" sz="2400" dirty="0" smtClean="0"/>
              <a:t>Associate Professor</a:t>
            </a:r>
          </a:p>
          <a:p>
            <a:r>
              <a:rPr lang="en-US" sz="2400" dirty="0" smtClean="0"/>
              <a:t>School of Life Sciences</a:t>
            </a:r>
          </a:p>
          <a:p>
            <a:r>
              <a:rPr lang="en-US" sz="2400" dirty="0" smtClean="0"/>
              <a:t>School of Mathematical and Statistical Sciences </a:t>
            </a:r>
            <a:endParaRPr lang="en-US" sz="2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122" y="1486771"/>
            <a:ext cx="2953034" cy="3937379"/>
          </a:xfrm>
          <a:prstGeom prst="rect">
            <a:avLst/>
          </a:prstGeom>
        </p:spPr>
      </p:pic>
    </p:spTree>
    <p:extLst>
      <p:ext uri="{BB962C8B-B14F-4D97-AF65-F5344CB8AC3E}">
        <p14:creationId xmlns:p14="http://schemas.microsoft.com/office/powerpoint/2010/main" val="404011502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1292" y="321596"/>
            <a:ext cx="8181473" cy="923330"/>
          </a:xfrm>
          <a:prstGeom prst="rect">
            <a:avLst/>
          </a:prstGeom>
          <a:noFill/>
        </p:spPr>
        <p:txBody>
          <a:bodyPr wrap="square" rtlCol="0">
            <a:spAutoFit/>
          </a:bodyPr>
          <a:lstStyle/>
          <a:p>
            <a:r>
              <a:rPr lang="en-US" sz="5400" dirty="0" smtClean="0">
                <a:solidFill>
                  <a:srgbClr val="0094D5"/>
                </a:solidFill>
                <a:latin typeface="Akzidenz-Grotesk Pro Med" panose="02000603030000020004" pitchFamily="50" charset="0"/>
              </a:rPr>
              <a:t>Benjamin Trumble</a:t>
            </a:r>
            <a:endParaRPr lang="en-US" sz="5400" dirty="0">
              <a:solidFill>
                <a:srgbClr val="0094D5"/>
              </a:solidFill>
              <a:latin typeface="Akzidenz-Grotesk Pro Med" panose="02000603030000020004" pitchFamily="50" charset="0"/>
            </a:endParaRPr>
          </a:p>
        </p:txBody>
      </p:sp>
      <p:sp>
        <p:nvSpPr>
          <p:cNvPr id="3" name="TextBox 2"/>
          <p:cNvSpPr txBox="1"/>
          <p:nvPr/>
        </p:nvSpPr>
        <p:spPr>
          <a:xfrm>
            <a:off x="420475" y="2861664"/>
            <a:ext cx="5982557" cy="2308324"/>
          </a:xfrm>
          <a:prstGeom prst="rect">
            <a:avLst/>
          </a:prstGeom>
          <a:noFill/>
        </p:spPr>
        <p:txBody>
          <a:bodyPr wrap="square" rtlCol="0">
            <a:spAutoFit/>
          </a:bodyPr>
          <a:lstStyle/>
          <a:p>
            <a:r>
              <a:rPr lang="en-US" sz="2400" dirty="0">
                <a:solidFill>
                  <a:srgbClr val="0094D5"/>
                </a:solidFill>
                <a:latin typeface="Akzidenz-Grotesk Pro Med" panose="02000603030000020004" pitchFamily="50" charset="0"/>
              </a:rPr>
              <a:t>Current </a:t>
            </a:r>
            <a:r>
              <a:rPr lang="en-US" sz="2400" dirty="0" smtClean="0">
                <a:solidFill>
                  <a:srgbClr val="0094D5"/>
                </a:solidFill>
                <a:latin typeface="Akzidenz-Grotesk Pro Med" panose="02000603030000020004" pitchFamily="50" charset="0"/>
              </a:rPr>
              <a:t>research </a:t>
            </a:r>
          </a:p>
          <a:p>
            <a:r>
              <a:rPr lang="en-US" sz="2400" dirty="0" smtClean="0"/>
              <a:t>Using </a:t>
            </a:r>
            <a:r>
              <a:rPr lang="en-US" sz="2400" dirty="0"/>
              <a:t>field and lab studies to examine how environmental conditions (parasites, diet, physical activity) impact chronic diseases of aging like Alzheimer's Dementia and Cardiovascular Disease</a:t>
            </a:r>
          </a:p>
        </p:txBody>
      </p:sp>
      <p:sp>
        <p:nvSpPr>
          <p:cNvPr id="4" name="TextBox 3"/>
          <p:cNvSpPr txBox="1"/>
          <p:nvPr/>
        </p:nvSpPr>
        <p:spPr>
          <a:xfrm>
            <a:off x="420475" y="1551747"/>
            <a:ext cx="6579039" cy="1107996"/>
          </a:xfrm>
          <a:prstGeom prst="rect">
            <a:avLst/>
          </a:prstGeom>
          <a:noFill/>
        </p:spPr>
        <p:txBody>
          <a:bodyPr wrap="square" rtlCol="0">
            <a:spAutoFit/>
          </a:bodyPr>
          <a:lstStyle/>
          <a:p>
            <a:r>
              <a:rPr lang="en-US" sz="2400" dirty="0" smtClean="0"/>
              <a:t>Assistant Professor</a:t>
            </a:r>
          </a:p>
          <a:p>
            <a:r>
              <a:rPr lang="en-US" sz="2400" dirty="0" smtClean="0"/>
              <a:t>School of Human Evolution &amp; Social Change</a:t>
            </a:r>
          </a:p>
          <a:p>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9010" y="1551747"/>
            <a:ext cx="2470540" cy="3921492"/>
          </a:xfrm>
          <a:prstGeom prst="rect">
            <a:avLst/>
          </a:prstGeom>
        </p:spPr>
      </p:pic>
    </p:spTree>
    <p:extLst>
      <p:ext uri="{BB962C8B-B14F-4D97-AF65-F5344CB8AC3E}">
        <p14:creationId xmlns:p14="http://schemas.microsoft.com/office/powerpoint/2010/main" val="393504923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1292" y="315479"/>
            <a:ext cx="8181473" cy="923330"/>
          </a:xfrm>
          <a:prstGeom prst="rect">
            <a:avLst/>
          </a:prstGeom>
          <a:noFill/>
        </p:spPr>
        <p:txBody>
          <a:bodyPr wrap="square" rtlCol="0">
            <a:spAutoFit/>
          </a:bodyPr>
          <a:lstStyle/>
          <a:p>
            <a:r>
              <a:rPr lang="en-US" sz="5400" dirty="0" err="1" smtClean="0">
                <a:solidFill>
                  <a:srgbClr val="0094D5"/>
                </a:solidFill>
                <a:latin typeface="Akzidenz-Grotesk Pro Med" panose="02000603030000020004" pitchFamily="50" charset="0"/>
              </a:rPr>
              <a:t>Silvie</a:t>
            </a:r>
            <a:r>
              <a:rPr lang="en-US" sz="5400" dirty="0" smtClean="0">
                <a:solidFill>
                  <a:srgbClr val="0094D5"/>
                </a:solidFill>
                <a:latin typeface="Akzidenz-Grotesk Pro Med" panose="02000603030000020004" pitchFamily="50" charset="0"/>
              </a:rPr>
              <a:t> </a:t>
            </a:r>
            <a:r>
              <a:rPr lang="en-US" sz="5400" dirty="0" err="1" smtClean="0">
                <a:solidFill>
                  <a:srgbClr val="0094D5"/>
                </a:solidFill>
                <a:latin typeface="Akzidenz-Grotesk Pro Med" panose="02000603030000020004" pitchFamily="50" charset="0"/>
              </a:rPr>
              <a:t>Huijben</a:t>
            </a:r>
            <a:endParaRPr lang="en-US" sz="5400" dirty="0">
              <a:solidFill>
                <a:srgbClr val="0094D5"/>
              </a:solidFill>
              <a:latin typeface="Akzidenz-Grotesk Pro Med" panose="02000603030000020004" pitchFamily="50" charset="0"/>
            </a:endParaRPr>
          </a:p>
        </p:txBody>
      </p:sp>
      <p:sp>
        <p:nvSpPr>
          <p:cNvPr id="3" name="TextBox 2"/>
          <p:cNvSpPr txBox="1"/>
          <p:nvPr/>
        </p:nvSpPr>
        <p:spPr>
          <a:xfrm>
            <a:off x="3666515" y="2608664"/>
            <a:ext cx="5812417" cy="3046988"/>
          </a:xfrm>
          <a:prstGeom prst="rect">
            <a:avLst/>
          </a:prstGeom>
          <a:noFill/>
        </p:spPr>
        <p:txBody>
          <a:bodyPr wrap="square" rtlCol="0">
            <a:spAutoFit/>
          </a:bodyPr>
          <a:lstStyle/>
          <a:p>
            <a:r>
              <a:rPr lang="en-US" sz="2400" dirty="0" smtClean="0">
                <a:solidFill>
                  <a:srgbClr val="0094D5"/>
                </a:solidFill>
                <a:latin typeface="Akzidenz-Grotesk Pro Med" panose="02000603030000020004" pitchFamily="50" charset="0"/>
              </a:rPr>
              <a:t>Current Research </a:t>
            </a:r>
          </a:p>
          <a:p>
            <a:r>
              <a:rPr lang="en-US" sz="2400" dirty="0" smtClean="0"/>
              <a:t>Evolution </a:t>
            </a:r>
            <a:r>
              <a:rPr lang="en-US" sz="2400" dirty="0"/>
              <a:t>of drug resistance in general and in the context of malaria in particular. </a:t>
            </a:r>
            <a:r>
              <a:rPr lang="en-US" sz="2400" dirty="0" smtClean="0"/>
              <a:t>Understanding </a:t>
            </a:r>
            <a:r>
              <a:rPr lang="en-US" sz="2400" dirty="0"/>
              <a:t>which factors are involved in driving resistance through the population and how </a:t>
            </a:r>
            <a:r>
              <a:rPr lang="en-US" sz="2400" dirty="0" smtClean="0"/>
              <a:t>they </a:t>
            </a:r>
            <a:r>
              <a:rPr lang="en-US" sz="2400" dirty="0"/>
              <a:t>can </a:t>
            </a:r>
            <a:r>
              <a:rPr lang="en-US" sz="2400" dirty="0" smtClean="0"/>
              <a:t>be utilized </a:t>
            </a:r>
            <a:r>
              <a:rPr lang="en-US" sz="2400" dirty="0"/>
              <a:t>this knowledge to maximize the useful life span of drugs and insecticides.</a:t>
            </a:r>
          </a:p>
        </p:txBody>
      </p:sp>
      <p:sp>
        <p:nvSpPr>
          <p:cNvPr id="4" name="TextBox 3"/>
          <p:cNvSpPr txBox="1"/>
          <p:nvPr/>
        </p:nvSpPr>
        <p:spPr>
          <a:xfrm>
            <a:off x="3666515" y="1508238"/>
            <a:ext cx="7059326" cy="830997"/>
          </a:xfrm>
          <a:prstGeom prst="rect">
            <a:avLst/>
          </a:prstGeom>
          <a:noFill/>
        </p:spPr>
        <p:txBody>
          <a:bodyPr wrap="square" rtlCol="0">
            <a:spAutoFit/>
          </a:bodyPr>
          <a:lstStyle/>
          <a:p>
            <a:r>
              <a:rPr lang="en-US" sz="2400" dirty="0" smtClean="0"/>
              <a:t>Assistant Professor</a:t>
            </a:r>
          </a:p>
          <a:p>
            <a:r>
              <a:rPr lang="en-US" sz="2400" dirty="0" smtClean="0"/>
              <a:t>Center for Evolution and Medicine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658" y="1512386"/>
            <a:ext cx="3013384" cy="3013384"/>
          </a:xfrm>
          <a:prstGeom prst="rect">
            <a:avLst/>
          </a:prstGeom>
        </p:spPr>
      </p:pic>
    </p:spTree>
    <p:extLst>
      <p:ext uri="{BB962C8B-B14F-4D97-AF65-F5344CB8AC3E}">
        <p14:creationId xmlns:p14="http://schemas.microsoft.com/office/powerpoint/2010/main" val="138797649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1292" y="321596"/>
            <a:ext cx="8181473" cy="923330"/>
          </a:xfrm>
          <a:prstGeom prst="rect">
            <a:avLst/>
          </a:prstGeom>
          <a:noFill/>
        </p:spPr>
        <p:txBody>
          <a:bodyPr wrap="square" rtlCol="0">
            <a:spAutoFit/>
          </a:bodyPr>
          <a:lstStyle/>
          <a:p>
            <a:r>
              <a:rPr lang="en-US" sz="5400" dirty="0" err="1">
                <a:solidFill>
                  <a:srgbClr val="0094D5"/>
                </a:solidFill>
                <a:latin typeface="Akzidenz-Grotesk Pro Med" panose="02000603030000020004" pitchFamily="50" charset="0"/>
              </a:rPr>
              <a:t>Krijn</a:t>
            </a:r>
            <a:r>
              <a:rPr lang="en-US" sz="5400" dirty="0">
                <a:solidFill>
                  <a:srgbClr val="0094D5"/>
                </a:solidFill>
                <a:latin typeface="Akzidenz-Grotesk Pro Med" panose="02000603030000020004" pitchFamily="50" charset="0"/>
              </a:rPr>
              <a:t> </a:t>
            </a:r>
            <a:r>
              <a:rPr lang="en-US" sz="5400" dirty="0" err="1">
                <a:solidFill>
                  <a:srgbClr val="0094D5"/>
                </a:solidFill>
                <a:latin typeface="Akzidenz-Grotesk Pro Med" panose="02000603030000020004" pitchFamily="50" charset="0"/>
              </a:rPr>
              <a:t>Paaijmans</a:t>
            </a:r>
            <a:endParaRPr lang="en-US" sz="5400" dirty="0">
              <a:solidFill>
                <a:srgbClr val="0094D5"/>
              </a:solidFill>
              <a:latin typeface="Akzidenz-Grotesk Pro Med" panose="02000603030000020004" pitchFamily="50" charset="0"/>
            </a:endParaRPr>
          </a:p>
        </p:txBody>
      </p:sp>
      <p:sp>
        <p:nvSpPr>
          <p:cNvPr id="3" name="TextBox 2"/>
          <p:cNvSpPr txBox="1"/>
          <p:nvPr/>
        </p:nvSpPr>
        <p:spPr>
          <a:xfrm>
            <a:off x="420475" y="2861664"/>
            <a:ext cx="5982557" cy="3416320"/>
          </a:xfrm>
          <a:prstGeom prst="rect">
            <a:avLst/>
          </a:prstGeom>
          <a:noFill/>
        </p:spPr>
        <p:txBody>
          <a:bodyPr wrap="square" rtlCol="0">
            <a:spAutoFit/>
          </a:bodyPr>
          <a:lstStyle/>
          <a:p>
            <a:r>
              <a:rPr lang="en-US" sz="2400" dirty="0">
                <a:solidFill>
                  <a:srgbClr val="0094D5"/>
                </a:solidFill>
                <a:latin typeface="Akzidenz-Grotesk Pro Med" panose="02000603030000020004" pitchFamily="50" charset="0"/>
              </a:rPr>
              <a:t>Current </a:t>
            </a:r>
            <a:r>
              <a:rPr lang="en-US" sz="2400" dirty="0" smtClean="0">
                <a:solidFill>
                  <a:srgbClr val="0094D5"/>
                </a:solidFill>
                <a:latin typeface="Akzidenz-Grotesk Pro Med" panose="02000603030000020004" pitchFamily="50" charset="0"/>
              </a:rPr>
              <a:t>research</a:t>
            </a:r>
          </a:p>
          <a:p>
            <a:r>
              <a:rPr lang="en-US" sz="2400" dirty="0" err="1" smtClean="0"/>
              <a:t>Anopheline</a:t>
            </a:r>
            <a:r>
              <a:rPr lang="en-US" sz="2400" dirty="0"/>
              <a:t> mosquitoes and the malaria parasites they transmit. </a:t>
            </a:r>
            <a:r>
              <a:rPr lang="en-US" sz="2400" dirty="0" smtClean="0"/>
              <a:t>Integrating </a:t>
            </a:r>
            <a:r>
              <a:rPr lang="en-US" sz="2400" dirty="0"/>
              <a:t>laboratory experiments, field experiments and mathematical models to  better inform current malaria control and elimination programs and to help developing appropriate adaptation or mitigation strategies for future climates.</a:t>
            </a:r>
          </a:p>
        </p:txBody>
      </p:sp>
      <p:sp>
        <p:nvSpPr>
          <p:cNvPr id="4" name="TextBox 3"/>
          <p:cNvSpPr txBox="1"/>
          <p:nvPr/>
        </p:nvSpPr>
        <p:spPr>
          <a:xfrm>
            <a:off x="420475" y="1439816"/>
            <a:ext cx="7059326" cy="1107996"/>
          </a:xfrm>
          <a:prstGeom prst="rect">
            <a:avLst/>
          </a:prstGeom>
          <a:noFill/>
        </p:spPr>
        <p:txBody>
          <a:bodyPr wrap="square" rtlCol="0">
            <a:spAutoFit/>
          </a:bodyPr>
          <a:lstStyle/>
          <a:p>
            <a:r>
              <a:rPr lang="en-US" sz="2400" dirty="0" smtClean="0"/>
              <a:t>Assistant Professor</a:t>
            </a:r>
          </a:p>
          <a:p>
            <a:r>
              <a:rPr lang="en-US" sz="2400" dirty="0" smtClean="0"/>
              <a:t>Center for Evolution and Medicine</a:t>
            </a:r>
          </a:p>
          <a:p>
            <a:endParaRPr lang="en-US" sz="1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2577" y="1664789"/>
            <a:ext cx="3219096" cy="3179354"/>
          </a:xfrm>
          <a:prstGeom prst="rect">
            <a:avLst/>
          </a:prstGeom>
        </p:spPr>
      </p:pic>
    </p:spTree>
    <p:extLst>
      <p:ext uri="{BB962C8B-B14F-4D97-AF65-F5344CB8AC3E}">
        <p14:creationId xmlns:p14="http://schemas.microsoft.com/office/powerpoint/2010/main" val="122129156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792" y="406887"/>
            <a:ext cx="10515600" cy="512205"/>
          </a:xfrm>
        </p:spPr>
        <p:txBody>
          <a:bodyPr>
            <a:noAutofit/>
          </a:bodyPr>
          <a:lstStyle/>
          <a:p>
            <a:r>
              <a:rPr lang="en-US" sz="5400" dirty="0" smtClean="0">
                <a:latin typeface="Akzidenz-Grotesk Pro Med" panose="02000603030000020004" pitchFamily="50" charset="0"/>
              </a:rPr>
              <a:t>Postdocs</a:t>
            </a:r>
            <a:endParaRPr lang="en-US" sz="5400" dirty="0">
              <a:latin typeface="Akzidenz-Grotesk Pro Med" panose="02000603030000020004" pitchFamily="50" charset="0"/>
            </a:endParaRPr>
          </a:p>
        </p:txBody>
      </p:sp>
      <p:sp>
        <p:nvSpPr>
          <p:cNvPr id="11" name="Rectangle 10"/>
          <p:cNvSpPr/>
          <p:nvPr/>
        </p:nvSpPr>
        <p:spPr>
          <a:xfrm>
            <a:off x="2120425" y="1338838"/>
            <a:ext cx="7647113" cy="1477328"/>
          </a:xfrm>
          <a:prstGeom prst="rect">
            <a:avLst/>
          </a:prstGeom>
        </p:spPr>
        <p:txBody>
          <a:bodyPr wrap="square">
            <a:spAutoFit/>
          </a:bodyPr>
          <a:lstStyle/>
          <a:p>
            <a:r>
              <a:rPr lang="en-US" dirty="0" smtClean="0">
                <a:latin typeface="Akzidenz-Grotesk Pro Med" panose="02000603030000020004" pitchFamily="50" charset="0"/>
              </a:rPr>
              <a:t>Angela Bond</a:t>
            </a:r>
          </a:p>
          <a:p>
            <a:r>
              <a:rPr lang="en-US" dirty="0" smtClean="0"/>
              <a:t>Postdoctoral Research Associate</a:t>
            </a:r>
          </a:p>
          <a:p>
            <a:r>
              <a:rPr lang="en-US" dirty="0" smtClean="0"/>
              <a:t>Development </a:t>
            </a:r>
            <a:r>
              <a:rPr lang="en-US" dirty="0"/>
              <a:t>of the microbiome of the infant, immunological responses from the parent and infant, impacts of non-parental human milk on development of the immune response and </a:t>
            </a:r>
            <a:r>
              <a:rPr lang="en-US" dirty="0" smtClean="0"/>
              <a:t>microbiome.</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35731"/>
          <a:stretch/>
        </p:blipFill>
        <p:spPr>
          <a:xfrm>
            <a:off x="433939" y="1338838"/>
            <a:ext cx="1524000" cy="1469193"/>
          </a:xfrm>
          <a:prstGeom prst="rect">
            <a:avLst/>
          </a:prstGeom>
        </p:spPr>
      </p:pic>
      <p:sp>
        <p:nvSpPr>
          <p:cNvPr id="13" name="Rectangle 12"/>
          <p:cNvSpPr/>
          <p:nvPr/>
        </p:nvSpPr>
        <p:spPr>
          <a:xfrm>
            <a:off x="2120425" y="3120430"/>
            <a:ext cx="8182187" cy="923330"/>
          </a:xfrm>
          <a:prstGeom prst="rect">
            <a:avLst/>
          </a:prstGeom>
        </p:spPr>
        <p:txBody>
          <a:bodyPr wrap="square">
            <a:spAutoFit/>
          </a:bodyPr>
          <a:lstStyle/>
          <a:p>
            <a:r>
              <a:rPr lang="en-US" dirty="0" smtClean="0">
                <a:latin typeface="Akzidenz-Grotesk Pro Med" panose="02000603030000020004" pitchFamily="50" charset="0"/>
              </a:rPr>
              <a:t>Hallie Edmonds</a:t>
            </a:r>
          </a:p>
          <a:p>
            <a:r>
              <a:rPr lang="en-US" dirty="0"/>
              <a:t>Postdoctoral Research Associate</a:t>
            </a:r>
          </a:p>
          <a:p>
            <a:r>
              <a:rPr lang="en-US" dirty="0"/>
              <a:t>Studies feeding biomechanics </a:t>
            </a:r>
            <a:r>
              <a:rPr lang="en-US" dirty="0" smtClean="0"/>
              <a:t>and anatomy.</a:t>
            </a:r>
            <a:endParaRPr lang="en-US"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792" y="3135319"/>
            <a:ext cx="1524000" cy="1524000"/>
          </a:xfrm>
          <a:prstGeom prst="rect">
            <a:avLst/>
          </a:prstGeom>
        </p:spPr>
      </p:pic>
      <p:sp>
        <p:nvSpPr>
          <p:cNvPr id="15" name="Rectangle 14"/>
          <p:cNvSpPr/>
          <p:nvPr/>
        </p:nvSpPr>
        <p:spPr>
          <a:xfrm>
            <a:off x="2120425" y="4972735"/>
            <a:ext cx="8395175" cy="1477328"/>
          </a:xfrm>
          <a:prstGeom prst="rect">
            <a:avLst/>
          </a:prstGeom>
        </p:spPr>
        <p:txBody>
          <a:bodyPr wrap="square">
            <a:spAutoFit/>
          </a:bodyPr>
          <a:lstStyle/>
          <a:p>
            <a:r>
              <a:rPr lang="en-US" dirty="0">
                <a:latin typeface="Akzidenz-Grotesk Pro Med" panose="02000603030000020004" pitchFamily="50" charset="0"/>
              </a:rPr>
              <a:t>Alexandra Greenwald</a:t>
            </a:r>
          </a:p>
          <a:p>
            <a:r>
              <a:rPr lang="en-US" dirty="0" smtClean="0"/>
              <a:t>Postdoctoral Fellow</a:t>
            </a:r>
          </a:p>
          <a:p>
            <a:r>
              <a:rPr lang="en-US" dirty="0"/>
              <a:t>Evolutionary anthropology, </a:t>
            </a:r>
            <a:r>
              <a:rPr lang="en-US" dirty="0" err="1"/>
              <a:t>bioarchaeology</a:t>
            </a:r>
            <a:r>
              <a:rPr lang="en-US" dirty="0"/>
              <a:t>, </a:t>
            </a:r>
            <a:r>
              <a:rPr lang="en-US" dirty="0" err="1"/>
              <a:t>archaeometry</a:t>
            </a:r>
            <a:r>
              <a:rPr lang="en-US" dirty="0" smtClean="0"/>
              <a:t>, </a:t>
            </a:r>
            <a:r>
              <a:rPr lang="en-US" dirty="0"/>
              <a:t>breastfeeding and early childhood diet, maternal and infant health, hunter-gatherers, behavioral ecology, life history, reproductive ecology, maternal time allocation, child foraging, diet</a:t>
            </a: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7011"/>
          <a:stretch/>
        </p:blipFill>
        <p:spPr>
          <a:xfrm>
            <a:off x="411785" y="4973753"/>
            <a:ext cx="1546154" cy="1443766"/>
          </a:xfrm>
          <a:prstGeom prst="rect">
            <a:avLst/>
          </a:prstGeom>
        </p:spPr>
      </p:pic>
    </p:spTree>
    <p:extLst>
      <p:ext uri="{BB962C8B-B14F-4D97-AF65-F5344CB8AC3E}">
        <p14:creationId xmlns:p14="http://schemas.microsoft.com/office/powerpoint/2010/main" val="79002439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8974" y="3020177"/>
            <a:ext cx="9174125" cy="2568917"/>
          </a:xfrm>
        </p:spPr>
        <p:txBody>
          <a:bodyPr>
            <a:noAutofit/>
          </a:bodyPr>
          <a:lstStyle/>
          <a:p>
            <a:pPr marL="0" indent="0">
              <a:buNone/>
            </a:pPr>
            <a:r>
              <a:rPr lang="en-US" sz="3200" dirty="0" smtClean="0"/>
              <a:t>To improve </a:t>
            </a:r>
            <a:r>
              <a:rPr lang="en-US" sz="3200" dirty="0"/>
              <a:t>human health by establishing evolutionary biology as an essential </a:t>
            </a:r>
            <a:r>
              <a:rPr lang="en-US" sz="3200" dirty="0" smtClean="0"/>
              <a:t/>
            </a:r>
            <a:br>
              <a:rPr lang="en-US" sz="3200" dirty="0" smtClean="0"/>
            </a:br>
            <a:r>
              <a:rPr lang="en-US" sz="3200" dirty="0" smtClean="0"/>
              <a:t>basic </a:t>
            </a:r>
            <a:r>
              <a:rPr lang="en-US" sz="3200" dirty="0"/>
              <a:t>science for medicine, worldwide. </a:t>
            </a:r>
          </a:p>
        </p:txBody>
      </p:sp>
      <p:sp>
        <p:nvSpPr>
          <p:cNvPr id="4" name="Title 1"/>
          <p:cNvSpPr>
            <a:spLocks noGrp="1"/>
          </p:cNvSpPr>
          <p:nvPr>
            <p:ph type="title"/>
          </p:nvPr>
        </p:nvSpPr>
        <p:spPr>
          <a:xfrm>
            <a:off x="788974" y="1509182"/>
            <a:ext cx="8106767" cy="512205"/>
          </a:xfrm>
        </p:spPr>
        <p:txBody>
          <a:bodyPr>
            <a:noAutofit/>
          </a:bodyPr>
          <a:lstStyle/>
          <a:p>
            <a:r>
              <a:rPr lang="en-US" sz="6000" dirty="0" smtClean="0">
                <a:latin typeface="Akzidenz-Grotesk Pro Med" panose="02000603030000020004" pitchFamily="50" charset="0"/>
              </a:rPr>
              <a:t>Mission</a:t>
            </a:r>
            <a:endParaRPr lang="en-US" sz="6000" dirty="0">
              <a:latin typeface="Akzidenz-Grotesk Pro Med" panose="02000603030000020004" pitchFamily="50" charset="0"/>
            </a:endParaRPr>
          </a:p>
        </p:txBody>
      </p:sp>
    </p:spTree>
    <p:extLst>
      <p:ext uri="{BB962C8B-B14F-4D97-AF65-F5344CB8AC3E}">
        <p14:creationId xmlns:p14="http://schemas.microsoft.com/office/powerpoint/2010/main" val="127499342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498" y="402765"/>
            <a:ext cx="10515600" cy="512205"/>
          </a:xfrm>
        </p:spPr>
        <p:txBody>
          <a:bodyPr>
            <a:noAutofit/>
          </a:bodyPr>
          <a:lstStyle/>
          <a:p>
            <a:r>
              <a:rPr lang="en-US" sz="5400" dirty="0" smtClean="0">
                <a:latin typeface="Akzidenz-Grotesk Pro Med" panose="02000603030000020004" pitchFamily="50" charset="0"/>
              </a:rPr>
              <a:t>Postdocs</a:t>
            </a:r>
            <a:endParaRPr lang="en-US" sz="5400" dirty="0">
              <a:latin typeface="Akzidenz-Grotesk Pro Med" panose="02000603030000020004" pitchFamily="50"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720" t="1829" r="55058" b="32413"/>
          <a:stretch/>
        </p:blipFill>
        <p:spPr>
          <a:xfrm>
            <a:off x="433939" y="1275531"/>
            <a:ext cx="1456185" cy="1739709"/>
          </a:xfrm>
          <a:prstGeom prst="rect">
            <a:avLst/>
          </a:prstGeom>
        </p:spPr>
      </p:pic>
      <p:sp>
        <p:nvSpPr>
          <p:cNvPr id="12" name="Rectangle 11"/>
          <p:cNvSpPr/>
          <p:nvPr/>
        </p:nvSpPr>
        <p:spPr>
          <a:xfrm>
            <a:off x="2050774" y="1330867"/>
            <a:ext cx="7647113" cy="1077218"/>
          </a:xfrm>
          <a:prstGeom prst="rect">
            <a:avLst/>
          </a:prstGeom>
        </p:spPr>
        <p:txBody>
          <a:bodyPr wrap="square">
            <a:spAutoFit/>
          </a:bodyPr>
          <a:lstStyle/>
          <a:p>
            <a:r>
              <a:rPr lang="en-US" sz="1600" dirty="0" smtClean="0">
                <a:latin typeface="Akzidenz-Grotesk Pro Med" panose="02000603030000020004" pitchFamily="50" charset="0"/>
              </a:rPr>
              <a:t>Dan Grunspan</a:t>
            </a:r>
          </a:p>
          <a:p>
            <a:r>
              <a:rPr lang="en-US" sz="1600" dirty="0" smtClean="0"/>
              <a:t>Postdoctoral Research Associate</a:t>
            </a:r>
          </a:p>
          <a:p>
            <a:r>
              <a:rPr lang="en-US" sz="1600" dirty="0" smtClean="0"/>
              <a:t>Research on evolution education strategies, and assisting with </a:t>
            </a:r>
            <a:br>
              <a:rPr lang="en-US" sz="1600" dirty="0" smtClean="0"/>
            </a:br>
            <a:r>
              <a:rPr lang="en-US" sz="1600" dirty="0" smtClean="0"/>
              <a:t>development of online educational resources and CEM degrees</a:t>
            </a:r>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7292" t="6438" r="14989" b="18063"/>
          <a:stretch/>
        </p:blipFill>
        <p:spPr>
          <a:xfrm>
            <a:off x="365891" y="3289229"/>
            <a:ext cx="1524000" cy="1480458"/>
          </a:xfrm>
          <a:prstGeom prst="rect">
            <a:avLst/>
          </a:prstGeom>
        </p:spPr>
      </p:pic>
      <p:sp>
        <p:nvSpPr>
          <p:cNvPr id="18" name="Rectangle 17"/>
          <p:cNvSpPr/>
          <p:nvPr/>
        </p:nvSpPr>
        <p:spPr>
          <a:xfrm>
            <a:off x="2050774" y="3281345"/>
            <a:ext cx="7647113" cy="1077218"/>
          </a:xfrm>
          <a:prstGeom prst="rect">
            <a:avLst/>
          </a:prstGeom>
        </p:spPr>
        <p:txBody>
          <a:bodyPr wrap="square">
            <a:spAutoFit/>
          </a:bodyPr>
          <a:lstStyle/>
          <a:p>
            <a:r>
              <a:rPr lang="en-US" sz="1600" dirty="0">
                <a:latin typeface="Akzidenz-Grotesk Pro Med" panose="02000603030000020004" pitchFamily="50" charset="0"/>
              </a:rPr>
              <a:t>Rebecca Harris</a:t>
            </a:r>
          </a:p>
          <a:p>
            <a:r>
              <a:rPr lang="en-US" sz="1600" dirty="0" smtClean="0"/>
              <a:t>Postdoctoral Research Associate</a:t>
            </a:r>
            <a:endParaRPr lang="en-US" sz="1600" dirty="0"/>
          </a:p>
          <a:p>
            <a:r>
              <a:rPr lang="en-US" sz="1600" dirty="0" smtClean="0"/>
              <a:t>Interested </a:t>
            </a:r>
            <a:r>
              <a:rPr lang="en-US" sz="1600" dirty="0"/>
              <a:t>in evolutionary biology with an emphasis on phylogenetic systematics and the evolution of traits in avian systems.</a:t>
            </a:r>
            <a:endParaRPr lang="en-US" sz="1600" dirty="0" smtClean="0"/>
          </a:p>
        </p:txBody>
      </p:sp>
      <p:sp>
        <p:nvSpPr>
          <p:cNvPr id="19" name="Rectangle 18"/>
          <p:cNvSpPr/>
          <p:nvPr/>
        </p:nvSpPr>
        <p:spPr>
          <a:xfrm>
            <a:off x="2050774" y="5035793"/>
            <a:ext cx="7647113" cy="1323439"/>
          </a:xfrm>
          <a:prstGeom prst="rect">
            <a:avLst/>
          </a:prstGeom>
        </p:spPr>
        <p:txBody>
          <a:bodyPr wrap="square">
            <a:spAutoFit/>
          </a:bodyPr>
          <a:lstStyle/>
          <a:p>
            <a:r>
              <a:rPr lang="en-US" sz="1600" dirty="0">
                <a:latin typeface="Akzidenz-Grotesk Pro Med" panose="02000603030000020004" pitchFamily="50" charset="0"/>
              </a:rPr>
              <a:t>Caley Johnson</a:t>
            </a:r>
          </a:p>
          <a:p>
            <a:r>
              <a:rPr lang="en-US" sz="1600" dirty="0" smtClean="0"/>
              <a:t>Associate Research Professional</a:t>
            </a:r>
            <a:endParaRPr lang="en-US" sz="1600" dirty="0"/>
          </a:p>
          <a:p>
            <a:r>
              <a:rPr lang="en-US" sz="1600" dirty="0"/>
              <a:t>Her research focuses on nutritional ecology -   how primates meet their nutritional needs through complex methods of foraging in variable environments. The goal of this research is to inform the management and protection of primates and their habitats.</a:t>
            </a:r>
            <a:endParaRPr lang="en-US" sz="1600" dirty="0" smtClean="0"/>
          </a:p>
        </p:txBody>
      </p:sp>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r="3678" b="25188"/>
          <a:stretch/>
        </p:blipFill>
        <p:spPr>
          <a:xfrm>
            <a:off x="353498" y="5035793"/>
            <a:ext cx="1536393" cy="1370198"/>
          </a:xfrm>
          <a:prstGeom prst="rect">
            <a:avLst/>
          </a:prstGeom>
        </p:spPr>
      </p:pic>
    </p:spTree>
    <p:extLst>
      <p:ext uri="{BB962C8B-B14F-4D97-AF65-F5344CB8AC3E}">
        <p14:creationId xmlns:p14="http://schemas.microsoft.com/office/powerpoint/2010/main" val="101136820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939" y="425759"/>
            <a:ext cx="10515600" cy="512205"/>
          </a:xfrm>
        </p:spPr>
        <p:txBody>
          <a:bodyPr>
            <a:noAutofit/>
          </a:bodyPr>
          <a:lstStyle/>
          <a:p>
            <a:r>
              <a:rPr lang="en-US" sz="5400" dirty="0" smtClean="0">
                <a:latin typeface="Akzidenz-Grotesk Pro Med" panose="02000603030000020004" pitchFamily="50" charset="0"/>
              </a:rPr>
              <a:t>Postdocs</a:t>
            </a:r>
            <a:endParaRPr lang="en-US" sz="5400" dirty="0">
              <a:latin typeface="Akzidenz-Grotesk Pro Med" panose="02000603030000020004" pitchFamily="50" charset="0"/>
            </a:endParaRPr>
          </a:p>
        </p:txBody>
      </p:sp>
      <p:sp>
        <p:nvSpPr>
          <p:cNvPr id="11" name="Rectangle 10"/>
          <p:cNvSpPr/>
          <p:nvPr/>
        </p:nvSpPr>
        <p:spPr>
          <a:xfrm>
            <a:off x="2028985" y="1324695"/>
            <a:ext cx="7647113" cy="1077218"/>
          </a:xfrm>
          <a:prstGeom prst="rect">
            <a:avLst/>
          </a:prstGeom>
        </p:spPr>
        <p:txBody>
          <a:bodyPr wrap="square">
            <a:spAutoFit/>
          </a:bodyPr>
          <a:lstStyle/>
          <a:p>
            <a:r>
              <a:rPr lang="en-US" sz="1600" dirty="0" smtClean="0">
                <a:latin typeface="Akzidenz-Grotesk Pro Med" panose="02000603030000020004" pitchFamily="50" charset="0"/>
              </a:rPr>
              <a:t>Heini </a:t>
            </a:r>
            <a:r>
              <a:rPr lang="en-US" sz="1600" dirty="0" err="1" smtClean="0">
                <a:latin typeface="Akzidenz-Grotesk Pro Med" panose="02000603030000020004" pitchFamily="50" charset="0"/>
              </a:rPr>
              <a:t>Natri</a:t>
            </a:r>
            <a:endParaRPr lang="en-US" sz="1600" dirty="0" smtClean="0">
              <a:latin typeface="Akzidenz-Grotesk Pro Med" panose="02000603030000020004" pitchFamily="50" charset="0"/>
            </a:endParaRPr>
          </a:p>
          <a:p>
            <a:r>
              <a:rPr lang="en-US" sz="1600" dirty="0" smtClean="0"/>
              <a:t>Postdoctoral Research Fellow</a:t>
            </a:r>
          </a:p>
          <a:p>
            <a:r>
              <a:rPr lang="en-US" sz="1600" dirty="0" smtClean="0"/>
              <a:t>Uses </a:t>
            </a:r>
            <a:r>
              <a:rPr lang="en-US" sz="1600" dirty="0"/>
              <a:t>a systems genetic approach to investigate tumor evolution, sex bias in cancer occurrence, and the genomic architecture of cancer.</a:t>
            </a:r>
            <a:endParaRPr lang="en-US" sz="1600" dirty="0" smtClean="0"/>
          </a:p>
        </p:txBody>
      </p:sp>
      <p:sp>
        <p:nvSpPr>
          <p:cNvPr id="13" name="Rectangle 12"/>
          <p:cNvSpPr/>
          <p:nvPr/>
        </p:nvSpPr>
        <p:spPr>
          <a:xfrm>
            <a:off x="2028985" y="3016877"/>
            <a:ext cx="8182187" cy="1077218"/>
          </a:xfrm>
          <a:prstGeom prst="rect">
            <a:avLst/>
          </a:prstGeom>
        </p:spPr>
        <p:txBody>
          <a:bodyPr wrap="square">
            <a:spAutoFit/>
          </a:bodyPr>
          <a:lstStyle/>
          <a:p>
            <a:r>
              <a:rPr lang="en-US" sz="1600" dirty="0">
                <a:latin typeface="Akzidenz-Grotesk Pro Med" panose="02000603030000020004" pitchFamily="50" charset="0"/>
              </a:rPr>
              <a:t>Andrew </a:t>
            </a:r>
            <a:r>
              <a:rPr lang="en-US" sz="1600" dirty="0" smtClean="0">
                <a:latin typeface="Akzidenz-Grotesk Pro Med" panose="02000603030000020004" pitchFamily="50" charset="0"/>
              </a:rPr>
              <a:t>Ozga</a:t>
            </a:r>
          </a:p>
          <a:p>
            <a:r>
              <a:rPr lang="en-US" sz="1600" dirty="0" smtClean="0"/>
              <a:t>Postdoctoral </a:t>
            </a:r>
            <a:r>
              <a:rPr lang="en-US" sz="1600" dirty="0"/>
              <a:t>Research </a:t>
            </a:r>
            <a:r>
              <a:rPr lang="en-US" sz="1600" dirty="0" smtClean="0"/>
              <a:t>Fellow</a:t>
            </a:r>
          </a:p>
          <a:p>
            <a:r>
              <a:rPr lang="en-US" sz="1600" dirty="0" smtClean="0"/>
              <a:t>Interested </a:t>
            </a:r>
            <a:r>
              <a:rPr lang="en-US" sz="1600" dirty="0"/>
              <a:t>in the impact of environment and diet on the primate and non-human microbiome and </a:t>
            </a:r>
            <a:r>
              <a:rPr lang="en-US" sz="1600" dirty="0" err="1"/>
              <a:t>virome</a:t>
            </a:r>
            <a:r>
              <a:rPr lang="en-US" sz="1600" dirty="0"/>
              <a:t> through time and </a:t>
            </a:r>
            <a:r>
              <a:rPr lang="en-US" sz="1600" dirty="0" smtClean="0"/>
              <a:t>space.</a:t>
            </a:r>
            <a:endParaRPr lang="en-US" sz="16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939" y="3016877"/>
            <a:ext cx="1432121" cy="1432121"/>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135" y="1324695"/>
            <a:ext cx="1430925" cy="1430925"/>
          </a:xfrm>
          <a:prstGeom prst="rect">
            <a:avLst/>
          </a:prstGeom>
        </p:spPr>
      </p:pic>
      <p:sp>
        <p:nvSpPr>
          <p:cNvPr id="16" name="Rectangle 15"/>
          <p:cNvSpPr/>
          <p:nvPr/>
        </p:nvSpPr>
        <p:spPr>
          <a:xfrm>
            <a:off x="2028985" y="4865468"/>
            <a:ext cx="7647113" cy="1323439"/>
          </a:xfrm>
          <a:prstGeom prst="rect">
            <a:avLst/>
          </a:prstGeom>
        </p:spPr>
        <p:txBody>
          <a:bodyPr wrap="square">
            <a:spAutoFit/>
          </a:bodyPr>
          <a:lstStyle/>
          <a:p>
            <a:r>
              <a:rPr lang="en-US" sz="1600" dirty="0" smtClean="0">
                <a:latin typeface="Akzidenz-Grotesk Pro Med" panose="02000603030000020004" pitchFamily="50" charset="0"/>
              </a:rPr>
              <a:t>Andrew </a:t>
            </a:r>
            <a:r>
              <a:rPr lang="en-US" sz="1600" dirty="0" err="1" smtClean="0">
                <a:latin typeface="Akzidenz-Grotesk Pro Med" panose="02000603030000020004" pitchFamily="50" charset="0"/>
              </a:rPr>
              <a:t>Sackman</a:t>
            </a:r>
            <a:endParaRPr lang="en-US" sz="1600" dirty="0" smtClean="0">
              <a:latin typeface="Akzidenz-Grotesk Pro Med" panose="02000603030000020004" pitchFamily="50" charset="0"/>
            </a:endParaRPr>
          </a:p>
          <a:p>
            <a:r>
              <a:rPr lang="en-US" sz="1600" dirty="0"/>
              <a:t>Postdoctoral Research Associate</a:t>
            </a:r>
          </a:p>
          <a:p>
            <a:r>
              <a:rPr lang="en-US" sz="1600" dirty="0" smtClean="0"/>
              <a:t>Gene </a:t>
            </a:r>
            <a:r>
              <a:rPr lang="en-US" sz="1600" dirty="0"/>
              <a:t>interactions and compensatory evolution in phages. </a:t>
            </a:r>
            <a:r>
              <a:rPr lang="en-US" sz="1600" dirty="0" smtClean="0"/>
              <a:t>Novel </a:t>
            </a:r>
            <a:r>
              <a:rPr lang="en-US" sz="1600" dirty="0"/>
              <a:t>statistical method development, as well as a continued focus on the analysis of experimental evolution data</a:t>
            </a:r>
            <a:endParaRPr lang="en-US" sz="1600" dirty="0" smtClean="0"/>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999" y="4865468"/>
            <a:ext cx="1524000" cy="1684020"/>
          </a:xfrm>
          <a:prstGeom prst="rect">
            <a:avLst/>
          </a:prstGeom>
        </p:spPr>
      </p:pic>
    </p:spTree>
    <p:extLst>
      <p:ext uri="{BB962C8B-B14F-4D97-AF65-F5344CB8AC3E}">
        <p14:creationId xmlns:p14="http://schemas.microsoft.com/office/powerpoint/2010/main" val="1392923612"/>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Affiliated Faculty</a:t>
            </a:r>
            <a:endParaRPr lang="en-US" dirty="0"/>
          </a:p>
        </p:txBody>
      </p:sp>
      <p:pic>
        <p:nvPicPr>
          <p:cNvPr id="3074" name="Picture 2" descr="http://evmed.asu.edu/sites/default/files/barton_webs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 y="1311914"/>
            <a:ext cx="857250" cy="1047751"/>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http://evmed.asu.edu/sites/default/files/Boddy_headshotwebs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2557975"/>
            <a:ext cx="857250" cy="1047751"/>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http://evmed.asu.edu/sites/default/files/brewis%2Calex_websi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75" y="3804036"/>
            <a:ext cx="857250" cy="1047751"/>
          </a:xfrm>
          <a:prstGeom prst="rect">
            <a:avLst/>
          </a:prstGeom>
          <a:noFill/>
          <a:extLst>
            <a:ext uri="{909E8E84-426E-40dd-AFC4-6F175D3DCCD1}">
              <a14:hiddenFill xmlns:a14="http://schemas.microsoft.com/office/drawing/2010/main" xmlns="">
                <a:solidFill>
                  <a:srgbClr val="FFFFFF"/>
                </a:solidFill>
              </a14:hiddenFill>
            </a:ext>
          </a:extLst>
        </p:spPr>
      </p:pic>
      <p:pic>
        <p:nvPicPr>
          <p:cNvPr id="3080" name="Picture 8" descr="http://evmed.asu.edu/sites/default/files/Cartwright%20image9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273" y="5050097"/>
            <a:ext cx="857250" cy="1047751"/>
          </a:xfrm>
          <a:prstGeom prst="rect">
            <a:avLst/>
          </a:prstGeom>
          <a:noFill/>
          <a:extLst>
            <a:ext uri="{909E8E84-426E-40dd-AFC4-6F175D3DCCD1}">
              <a14:hiddenFill xmlns:a14="http://schemas.microsoft.com/office/drawing/2010/main" xmlns="">
                <a:solidFill>
                  <a:srgbClr val="FFFFFF"/>
                </a:solidFill>
              </a14:hiddenFill>
            </a:ext>
          </a:extLst>
        </p:spPr>
      </p:pic>
      <p:pic>
        <p:nvPicPr>
          <p:cNvPr id="3082" name="Picture 10" descr="http://evmed.asu.edu/sites/default/files/collins_cropped.jpg"/>
          <p:cNvPicPr>
            <a:picLocks noChangeAspect="1" noChangeArrowheads="1"/>
          </p:cNvPicPr>
          <p:nvPr/>
        </p:nvPicPr>
        <p:blipFill rotWithShape="1">
          <a:blip r:embed="rId6">
            <a:extLst>
              <a:ext uri="{28A0092B-C50C-407E-A947-70E740481C1C}">
                <a14:useLocalDpi xmlns:a14="http://schemas.microsoft.com/office/drawing/2010/main" val="0"/>
              </a:ext>
            </a:extLst>
          </a:blip>
          <a:srcRect l="26763" t="5335" r="7956" b="27122"/>
          <a:stretch/>
        </p:blipFill>
        <p:spPr bwMode="auto">
          <a:xfrm>
            <a:off x="5666166" y="1322837"/>
            <a:ext cx="859667" cy="1036828"/>
          </a:xfrm>
          <a:prstGeom prst="rect">
            <a:avLst/>
          </a:prstGeom>
          <a:noFill/>
          <a:extLst>
            <a:ext uri="{909E8E84-426E-40dd-AFC4-6F175D3DCCD1}">
              <a14:hiddenFill xmlns:a14="http://schemas.microsoft.com/office/drawing/2010/main" xmlns="">
                <a:solidFill>
                  <a:srgbClr val="FFFFFF"/>
                </a:solidFill>
              </a14:hiddenFill>
            </a:ext>
          </a:extLst>
        </p:spPr>
      </p:pic>
      <p:pic>
        <p:nvPicPr>
          <p:cNvPr id="3084" name="Picture 12" descr="http://evmed.asu.edu/sites/default/files/Gadagkar_websit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6166" y="2557975"/>
            <a:ext cx="857250" cy="1047751"/>
          </a:xfrm>
          <a:prstGeom prst="rect">
            <a:avLst/>
          </a:prstGeom>
          <a:noFill/>
          <a:extLst>
            <a:ext uri="{909E8E84-426E-40dd-AFC4-6F175D3DCCD1}">
              <a14:hiddenFill xmlns:a14="http://schemas.microsoft.com/office/drawing/2010/main" xmlns="">
                <a:solidFill>
                  <a:srgbClr val="FFFFFF"/>
                </a:solidFill>
              </a14:hiddenFill>
            </a:ext>
          </a:extLst>
        </p:spPr>
      </p:pic>
      <p:pic>
        <p:nvPicPr>
          <p:cNvPr id="3086" name="Picture 14" descr="Jürgen Gada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6166" y="3804035"/>
            <a:ext cx="857250" cy="1047751"/>
          </a:xfrm>
          <a:prstGeom prst="rect">
            <a:avLst/>
          </a:prstGeom>
          <a:noFill/>
          <a:extLst>
            <a:ext uri="{909E8E84-426E-40dd-AFC4-6F175D3DCCD1}">
              <a14:hiddenFill xmlns:a14="http://schemas.microsoft.com/office/drawing/2010/main" xmlns="">
                <a:solidFill>
                  <a:srgbClr val="FFFFFF"/>
                </a:solidFill>
              </a14:hiddenFill>
            </a:ext>
          </a:extLst>
        </p:spPr>
      </p:pic>
      <p:pic>
        <p:nvPicPr>
          <p:cNvPr id="3088" name="Picture 16" descr="http://evmed.asu.edu/sites/default/files/ian_websit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66166" y="5050095"/>
            <a:ext cx="857250" cy="104775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826155" y="5079562"/>
            <a:ext cx="3316406" cy="1077218"/>
          </a:xfrm>
          <a:prstGeom prst="rect">
            <a:avLst/>
          </a:prstGeom>
          <a:noFill/>
        </p:spPr>
        <p:txBody>
          <a:bodyPr wrap="square" rtlCol="0">
            <a:spAutoFit/>
          </a:bodyPr>
          <a:lstStyle/>
          <a:p>
            <a:r>
              <a:rPr lang="en-US" sz="1600" b="1" dirty="0"/>
              <a:t>Ian </a:t>
            </a:r>
            <a:r>
              <a:rPr lang="en-US" sz="1600" b="1" dirty="0" err="1"/>
              <a:t>Gilby</a:t>
            </a:r>
            <a:r>
              <a:rPr lang="en-US" sz="1600" b="1" dirty="0"/>
              <a:t> </a:t>
            </a:r>
            <a:endParaRPr lang="en-US" sz="1600" dirty="0"/>
          </a:p>
          <a:p>
            <a:r>
              <a:rPr lang="en-US" sz="1600" dirty="0"/>
              <a:t>Assistant Professor</a:t>
            </a:r>
          </a:p>
          <a:p>
            <a:r>
              <a:rPr lang="en-US" sz="1600" dirty="0"/>
              <a:t>School of Human Evolution and Social Change </a:t>
            </a:r>
          </a:p>
        </p:txBody>
      </p:sp>
      <p:sp>
        <p:nvSpPr>
          <p:cNvPr id="14" name="TextBox 13"/>
          <p:cNvSpPr txBox="1"/>
          <p:nvPr/>
        </p:nvSpPr>
        <p:spPr>
          <a:xfrm>
            <a:off x="1514901" y="2528508"/>
            <a:ext cx="3316406" cy="861774"/>
          </a:xfrm>
          <a:prstGeom prst="rect">
            <a:avLst/>
          </a:prstGeom>
          <a:noFill/>
        </p:spPr>
        <p:txBody>
          <a:bodyPr wrap="square" rtlCol="0">
            <a:spAutoFit/>
          </a:bodyPr>
          <a:lstStyle/>
          <a:p>
            <a:r>
              <a:rPr lang="en-US" sz="1600" b="1" dirty="0"/>
              <a:t>Amy Boddy</a:t>
            </a:r>
            <a:endParaRPr lang="en-US" sz="1600" dirty="0"/>
          </a:p>
          <a:p>
            <a:r>
              <a:rPr lang="en-US" sz="1600" dirty="0"/>
              <a:t>Assistant Research Professor</a:t>
            </a:r>
          </a:p>
          <a:p>
            <a:r>
              <a:rPr lang="en-US" sz="1600" dirty="0"/>
              <a:t>The </a:t>
            </a:r>
            <a:r>
              <a:rPr lang="en-US" sz="1600" dirty="0" err="1"/>
              <a:t>Biodesign</a:t>
            </a:r>
            <a:r>
              <a:rPr lang="en-US" sz="1600" dirty="0"/>
              <a:t> Institute</a:t>
            </a:r>
          </a:p>
        </p:txBody>
      </p:sp>
      <p:sp>
        <p:nvSpPr>
          <p:cNvPr id="15" name="TextBox 14"/>
          <p:cNvSpPr txBox="1"/>
          <p:nvPr/>
        </p:nvSpPr>
        <p:spPr>
          <a:xfrm>
            <a:off x="1514901" y="3745102"/>
            <a:ext cx="3316406" cy="1077218"/>
          </a:xfrm>
          <a:prstGeom prst="rect">
            <a:avLst/>
          </a:prstGeom>
          <a:noFill/>
        </p:spPr>
        <p:txBody>
          <a:bodyPr wrap="square" rtlCol="0">
            <a:spAutoFit/>
          </a:bodyPr>
          <a:lstStyle/>
          <a:p>
            <a:r>
              <a:rPr lang="en-US" sz="1600" b="1" dirty="0"/>
              <a:t>Alex </a:t>
            </a:r>
            <a:r>
              <a:rPr lang="en-US" sz="1600" b="1" dirty="0" err="1"/>
              <a:t>Brewis</a:t>
            </a:r>
            <a:r>
              <a:rPr lang="en-US" sz="1600" b="1" dirty="0"/>
              <a:t> Slade</a:t>
            </a:r>
            <a:endParaRPr lang="en-US" sz="1600" dirty="0"/>
          </a:p>
          <a:p>
            <a:r>
              <a:rPr lang="en-US" sz="1600" dirty="0"/>
              <a:t>Director and Professor</a:t>
            </a:r>
          </a:p>
          <a:p>
            <a:r>
              <a:rPr lang="en-US" sz="1600" dirty="0"/>
              <a:t>School of Human Evolution and Social Change </a:t>
            </a:r>
          </a:p>
        </p:txBody>
      </p:sp>
      <p:sp>
        <p:nvSpPr>
          <p:cNvPr id="16" name="TextBox 15"/>
          <p:cNvSpPr txBox="1"/>
          <p:nvPr/>
        </p:nvSpPr>
        <p:spPr>
          <a:xfrm>
            <a:off x="1514901" y="4961696"/>
            <a:ext cx="3316406" cy="861774"/>
          </a:xfrm>
          <a:prstGeom prst="rect">
            <a:avLst/>
          </a:prstGeom>
          <a:noFill/>
        </p:spPr>
        <p:txBody>
          <a:bodyPr wrap="square" rtlCol="0">
            <a:spAutoFit/>
          </a:bodyPr>
          <a:lstStyle/>
          <a:p>
            <a:r>
              <a:rPr lang="en-US" sz="1600" b="1" dirty="0"/>
              <a:t>Reed Cartwright</a:t>
            </a:r>
            <a:endParaRPr lang="en-US" sz="1600" dirty="0"/>
          </a:p>
          <a:p>
            <a:r>
              <a:rPr lang="en-US" sz="1600" dirty="0"/>
              <a:t>Assistant Professor</a:t>
            </a:r>
          </a:p>
          <a:p>
            <a:r>
              <a:rPr lang="en-US" sz="1600" dirty="0"/>
              <a:t>School of Life Sciences </a:t>
            </a:r>
          </a:p>
        </p:txBody>
      </p:sp>
      <p:sp>
        <p:nvSpPr>
          <p:cNvPr id="17" name="TextBox 16"/>
          <p:cNvSpPr txBox="1"/>
          <p:nvPr/>
        </p:nvSpPr>
        <p:spPr>
          <a:xfrm>
            <a:off x="6826155" y="1311914"/>
            <a:ext cx="3316406" cy="861774"/>
          </a:xfrm>
          <a:prstGeom prst="rect">
            <a:avLst/>
          </a:prstGeom>
          <a:noFill/>
        </p:spPr>
        <p:txBody>
          <a:bodyPr wrap="square" rtlCol="0">
            <a:spAutoFit/>
          </a:bodyPr>
          <a:lstStyle/>
          <a:p>
            <a:r>
              <a:rPr lang="en-US" sz="1600" b="1" dirty="0"/>
              <a:t>James Collins</a:t>
            </a:r>
            <a:endParaRPr lang="en-US" sz="1600" dirty="0"/>
          </a:p>
          <a:p>
            <a:r>
              <a:rPr lang="en-US" sz="1600" dirty="0"/>
              <a:t>Virginia M. Ullman Professor</a:t>
            </a:r>
          </a:p>
          <a:p>
            <a:r>
              <a:rPr lang="en-US" sz="1600" dirty="0"/>
              <a:t>School of Life Sciences</a:t>
            </a:r>
          </a:p>
        </p:txBody>
      </p:sp>
      <p:sp>
        <p:nvSpPr>
          <p:cNvPr id="18" name="TextBox 17"/>
          <p:cNvSpPr txBox="1"/>
          <p:nvPr/>
        </p:nvSpPr>
        <p:spPr>
          <a:xfrm>
            <a:off x="6826155" y="2528508"/>
            <a:ext cx="3316406" cy="861774"/>
          </a:xfrm>
          <a:prstGeom prst="rect">
            <a:avLst/>
          </a:prstGeom>
          <a:noFill/>
        </p:spPr>
        <p:txBody>
          <a:bodyPr wrap="square" rtlCol="0">
            <a:spAutoFit/>
          </a:bodyPr>
          <a:lstStyle/>
          <a:p>
            <a:r>
              <a:rPr lang="en-US" sz="1600" b="1" dirty="0"/>
              <a:t>Sudhindra R. Gadagkar</a:t>
            </a:r>
            <a:endParaRPr lang="en-US" sz="1600" dirty="0"/>
          </a:p>
          <a:p>
            <a:r>
              <a:rPr lang="en-US" sz="1600" dirty="0"/>
              <a:t>Associate Professor</a:t>
            </a:r>
          </a:p>
          <a:p>
            <a:r>
              <a:rPr lang="en-US" sz="1600" dirty="0"/>
              <a:t>Midwestern University</a:t>
            </a:r>
          </a:p>
        </p:txBody>
      </p:sp>
      <p:sp>
        <p:nvSpPr>
          <p:cNvPr id="19" name="TextBox 18"/>
          <p:cNvSpPr txBox="1"/>
          <p:nvPr/>
        </p:nvSpPr>
        <p:spPr>
          <a:xfrm>
            <a:off x="6827328" y="3804035"/>
            <a:ext cx="3316406" cy="861774"/>
          </a:xfrm>
          <a:prstGeom prst="rect">
            <a:avLst/>
          </a:prstGeom>
          <a:noFill/>
        </p:spPr>
        <p:txBody>
          <a:bodyPr wrap="square" rtlCol="0">
            <a:spAutoFit/>
          </a:bodyPr>
          <a:lstStyle/>
          <a:p>
            <a:r>
              <a:rPr lang="en-US" sz="1600" b="1" dirty="0"/>
              <a:t>Jürgen Gadau</a:t>
            </a:r>
            <a:endParaRPr lang="en-US" sz="1600" dirty="0"/>
          </a:p>
          <a:p>
            <a:r>
              <a:rPr lang="en-US" sz="1600" dirty="0" smtClean="0"/>
              <a:t>Professor</a:t>
            </a:r>
          </a:p>
          <a:p>
            <a:r>
              <a:rPr lang="en-US" sz="1600" dirty="0" smtClean="0"/>
              <a:t>University of </a:t>
            </a:r>
            <a:r>
              <a:rPr lang="en-US" sz="1600" dirty="0" err="1" smtClean="0"/>
              <a:t>Münster</a:t>
            </a:r>
            <a:endParaRPr lang="en-US" sz="1600" dirty="0"/>
          </a:p>
        </p:txBody>
      </p:sp>
      <p:sp>
        <p:nvSpPr>
          <p:cNvPr id="20" name="TextBox 19"/>
          <p:cNvSpPr txBox="1"/>
          <p:nvPr/>
        </p:nvSpPr>
        <p:spPr>
          <a:xfrm>
            <a:off x="1514901" y="1322837"/>
            <a:ext cx="3316406" cy="1077218"/>
          </a:xfrm>
          <a:prstGeom prst="rect">
            <a:avLst/>
          </a:prstGeom>
          <a:noFill/>
        </p:spPr>
        <p:txBody>
          <a:bodyPr wrap="square" rtlCol="0">
            <a:spAutoFit/>
          </a:bodyPr>
          <a:lstStyle/>
          <a:p>
            <a:r>
              <a:rPr lang="en-US" sz="1600" b="1" dirty="0"/>
              <a:t>Michael Barton</a:t>
            </a:r>
          </a:p>
          <a:p>
            <a:r>
              <a:rPr lang="en-US" sz="1600" dirty="0"/>
              <a:t>Professor</a:t>
            </a:r>
          </a:p>
          <a:p>
            <a:r>
              <a:rPr lang="en-US" sz="1600" dirty="0"/>
              <a:t>School of Human Evolution and Social Change </a:t>
            </a:r>
          </a:p>
        </p:txBody>
      </p:sp>
    </p:spTree>
    <p:extLst>
      <p:ext uri="{BB962C8B-B14F-4D97-AF65-F5344CB8AC3E}">
        <p14:creationId xmlns:p14="http://schemas.microsoft.com/office/powerpoint/2010/main" val="332165210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xmlns:p14="http://schemas.microsoft.com/office/powerpoint/2010/main" spd="med" advClick="0" advTm="6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453077" y="344487"/>
            <a:ext cx="10515600" cy="512205"/>
          </a:xfrm>
        </p:spPr>
        <p:txBody>
          <a:bodyPr>
            <a:normAutofit fontScale="90000"/>
          </a:bodyPr>
          <a:lstStyle/>
          <a:p>
            <a:r>
              <a:rPr lang="en-US" dirty="0" smtClean="0"/>
              <a:t>Affiliated Faculty</a:t>
            </a:r>
            <a:endParaRPr lang="en-US" dirty="0"/>
          </a:p>
        </p:txBody>
      </p:sp>
      <p:pic>
        <p:nvPicPr>
          <p:cNvPr id="4098" name="Picture 2" descr="http://evmed.asu.edu/sites/default/files/jon%20harri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702" y="1434745"/>
            <a:ext cx="857250" cy="1047751"/>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http://evmed.asu.edu/sites/default/files/kim_hill_webs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702" y="2756434"/>
            <a:ext cx="857250" cy="1047751"/>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http://evmed.asu.edu/sites/default/files/hruschka_websi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702" y="4078123"/>
            <a:ext cx="857250" cy="1047751"/>
          </a:xfrm>
          <a:prstGeom prst="rect">
            <a:avLst/>
          </a:prstGeom>
          <a:noFill/>
          <a:extLst>
            <a:ext uri="{909E8E84-426E-40dd-AFC4-6F175D3DCCD1}">
              <a14:hiddenFill xmlns:a14="http://schemas.microsoft.com/office/drawing/2010/main" xmlns="">
                <a:solidFill>
                  <a:srgbClr val="FFFFFF"/>
                </a:solidFill>
              </a14:hiddenFill>
            </a:ext>
          </a:extLst>
        </p:spPr>
      </p:pic>
      <p:pic>
        <p:nvPicPr>
          <p:cNvPr id="4104" name="Picture 8" descr="http://evmed.asu.edu/sites/default/files/bruce-kaplan-16300556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702" y="5399812"/>
            <a:ext cx="857250" cy="1047751"/>
          </a:xfrm>
          <a:prstGeom prst="rect">
            <a:avLst/>
          </a:prstGeom>
          <a:noFill/>
          <a:extLst>
            <a:ext uri="{909E8E84-426E-40dd-AFC4-6F175D3DCCD1}">
              <a14:hiddenFill xmlns:a14="http://schemas.microsoft.com/office/drawing/2010/main" xmlns="">
                <a:solidFill>
                  <a:srgbClr val="FFFFFF"/>
                </a:solidFill>
              </a14:hiddenFill>
            </a:ext>
          </a:extLst>
        </p:spPr>
      </p:pic>
      <p:pic>
        <p:nvPicPr>
          <p:cNvPr id="4106" name="Picture 10" descr="http://evmed.asu.edu/sites/default/files/20060817_Jacobs%20cropp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2252" y="1434745"/>
            <a:ext cx="857250" cy="1047751"/>
          </a:xfrm>
          <a:prstGeom prst="rect">
            <a:avLst/>
          </a:prstGeom>
          <a:noFill/>
          <a:extLst>
            <a:ext uri="{909E8E84-426E-40dd-AFC4-6F175D3DCCD1}">
              <a14:hiddenFill xmlns:a14="http://schemas.microsoft.com/office/drawing/2010/main" xmlns="">
                <a:solidFill>
                  <a:srgbClr val="FFFFFF"/>
                </a:solidFill>
              </a14:hiddenFill>
            </a:ext>
          </a:extLst>
        </p:spPr>
      </p:pic>
      <p:pic>
        <p:nvPicPr>
          <p:cNvPr id="4108" name="Picture 12" descr="http://evmed.asu.edu/sites/default/files/kenrick%20croppe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3246" y="2756433"/>
            <a:ext cx="857250" cy="1047751"/>
          </a:xfrm>
          <a:prstGeom prst="rect">
            <a:avLst/>
          </a:prstGeom>
          <a:noFill/>
          <a:extLst>
            <a:ext uri="{909E8E84-426E-40dd-AFC4-6F175D3DCCD1}">
              <a14:hiddenFill xmlns:a14="http://schemas.microsoft.com/office/drawing/2010/main" xmlns="">
                <a:solidFill>
                  <a:srgbClr val="FFFFFF"/>
                </a:solidFill>
              </a14:hiddenFill>
            </a:ext>
          </a:extLst>
        </p:spPr>
      </p:pic>
      <p:pic>
        <p:nvPicPr>
          <p:cNvPr id="4110" name="Picture 14" descr="http://evmed.asu.edu/sites/default/files/kimbel_websit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3246" y="4078123"/>
            <a:ext cx="857250" cy="1047751"/>
          </a:xfrm>
          <a:prstGeom prst="rect">
            <a:avLst/>
          </a:prstGeom>
          <a:noFill/>
          <a:extLst>
            <a:ext uri="{909E8E84-426E-40dd-AFC4-6F175D3DCCD1}">
              <a14:hiddenFill xmlns:a14="http://schemas.microsoft.com/office/drawing/2010/main" xmlns="">
                <a:solidFill>
                  <a:srgbClr val="FFFFFF"/>
                </a:solidFill>
              </a14:hiddenFill>
            </a:ext>
          </a:extLst>
        </p:spPr>
      </p:pic>
      <p:pic>
        <p:nvPicPr>
          <p:cNvPr id="4112" name="Picture 16" descr="http://evmed.asu.edu/sites/default/files/kevin%20L_websit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2252" y="5399812"/>
            <a:ext cx="857250" cy="1047751"/>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1514901" y="2786534"/>
            <a:ext cx="3316406" cy="1077218"/>
          </a:xfrm>
          <a:prstGeom prst="rect">
            <a:avLst/>
          </a:prstGeom>
          <a:noFill/>
        </p:spPr>
        <p:txBody>
          <a:bodyPr wrap="square" rtlCol="0">
            <a:spAutoFit/>
          </a:bodyPr>
          <a:lstStyle/>
          <a:p>
            <a:r>
              <a:rPr lang="en-US" sz="1600" b="1" dirty="0"/>
              <a:t>Kim Hill</a:t>
            </a:r>
            <a:endParaRPr lang="en-US" sz="1600" dirty="0"/>
          </a:p>
          <a:p>
            <a:r>
              <a:rPr lang="en-US" sz="1600" dirty="0"/>
              <a:t>Professor</a:t>
            </a:r>
          </a:p>
          <a:p>
            <a:r>
              <a:rPr lang="en-US" sz="1600" dirty="0"/>
              <a:t>School of Human Evolution and Social Change </a:t>
            </a:r>
          </a:p>
        </p:txBody>
      </p:sp>
      <p:sp>
        <p:nvSpPr>
          <p:cNvPr id="15" name="TextBox 14"/>
          <p:cNvSpPr txBox="1"/>
          <p:nvPr/>
        </p:nvSpPr>
        <p:spPr>
          <a:xfrm>
            <a:off x="1527222" y="4078123"/>
            <a:ext cx="3316406" cy="1077218"/>
          </a:xfrm>
          <a:prstGeom prst="rect">
            <a:avLst/>
          </a:prstGeom>
          <a:noFill/>
        </p:spPr>
        <p:txBody>
          <a:bodyPr wrap="square" rtlCol="0">
            <a:spAutoFit/>
          </a:bodyPr>
          <a:lstStyle/>
          <a:p>
            <a:r>
              <a:rPr lang="en-US" sz="1600" b="1" dirty="0"/>
              <a:t>Daniel Hruschka</a:t>
            </a:r>
            <a:endParaRPr lang="en-US" sz="1600" dirty="0"/>
          </a:p>
          <a:p>
            <a:r>
              <a:rPr lang="en-US" sz="1600" dirty="0"/>
              <a:t>Associate Professor</a:t>
            </a:r>
          </a:p>
          <a:p>
            <a:r>
              <a:rPr lang="en-US" sz="1600" dirty="0"/>
              <a:t>School of Human Evolution and Social Change </a:t>
            </a:r>
          </a:p>
        </p:txBody>
      </p:sp>
      <p:sp>
        <p:nvSpPr>
          <p:cNvPr id="16" name="TextBox 15"/>
          <p:cNvSpPr txBox="1"/>
          <p:nvPr/>
        </p:nvSpPr>
        <p:spPr>
          <a:xfrm>
            <a:off x="1527222" y="5403034"/>
            <a:ext cx="3316406" cy="1077218"/>
          </a:xfrm>
          <a:prstGeom prst="rect">
            <a:avLst/>
          </a:prstGeom>
          <a:noFill/>
        </p:spPr>
        <p:txBody>
          <a:bodyPr wrap="square" rtlCol="0">
            <a:spAutoFit/>
          </a:bodyPr>
          <a:lstStyle/>
          <a:p>
            <a:r>
              <a:rPr lang="en-US" sz="1600" b="1" dirty="0"/>
              <a:t>Bruce Kaplan</a:t>
            </a:r>
            <a:endParaRPr lang="en-US" sz="1600" dirty="0"/>
          </a:p>
          <a:p>
            <a:r>
              <a:rPr lang="en-US" sz="1600" dirty="0"/>
              <a:t>Professor of Medicine, Mayo Clinic</a:t>
            </a:r>
          </a:p>
          <a:p>
            <a:r>
              <a:rPr lang="en-US" sz="1600" dirty="0"/>
              <a:t>Professor in School for the Science of Health Care Delivery</a:t>
            </a:r>
          </a:p>
        </p:txBody>
      </p:sp>
      <p:sp>
        <p:nvSpPr>
          <p:cNvPr id="17" name="TextBox 16"/>
          <p:cNvSpPr txBox="1"/>
          <p:nvPr/>
        </p:nvSpPr>
        <p:spPr>
          <a:xfrm>
            <a:off x="1514901" y="1434745"/>
            <a:ext cx="3316406" cy="861774"/>
          </a:xfrm>
          <a:prstGeom prst="rect">
            <a:avLst/>
          </a:prstGeom>
          <a:noFill/>
        </p:spPr>
        <p:txBody>
          <a:bodyPr wrap="square" rtlCol="0">
            <a:spAutoFit/>
          </a:bodyPr>
          <a:lstStyle/>
          <a:p>
            <a:r>
              <a:rPr lang="en-US" sz="1600" b="1" dirty="0"/>
              <a:t>Jon Harrison</a:t>
            </a:r>
            <a:endParaRPr lang="en-US" sz="1600" dirty="0"/>
          </a:p>
          <a:p>
            <a:r>
              <a:rPr lang="en-US" sz="1600" dirty="0"/>
              <a:t>Professor</a:t>
            </a:r>
          </a:p>
          <a:p>
            <a:r>
              <a:rPr lang="en-US" sz="1600" dirty="0"/>
              <a:t>School of Life Sciences</a:t>
            </a:r>
          </a:p>
        </p:txBody>
      </p:sp>
      <p:sp>
        <p:nvSpPr>
          <p:cNvPr id="18" name="TextBox 17"/>
          <p:cNvSpPr txBox="1"/>
          <p:nvPr/>
        </p:nvSpPr>
        <p:spPr>
          <a:xfrm>
            <a:off x="6441743" y="2753599"/>
            <a:ext cx="3316406" cy="861774"/>
          </a:xfrm>
          <a:prstGeom prst="rect">
            <a:avLst/>
          </a:prstGeom>
          <a:noFill/>
        </p:spPr>
        <p:txBody>
          <a:bodyPr wrap="square" rtlCol="0">
            <a:spAutoFit/>
          </a:bodyPr>
          <a:lstStyle/>
          <a:p>
            <a:r>
              <a:rPr lang="en-US" sz="1600" b="1" dirty="0"/>
              <a:t>Douglas Kenrick</a:t>
            </a:r>
            <a:endParaRPr lang="en-US" sz="1600" dirty="0"/>
          </a:p>
          <a:p>
            <a:r>
              <a:rPr lang="en-US" sz="1600" dirty="0"/>
              <a:t>Professor</a:t>
            </a:r>
          </a:p>
          <a:p>
            <a:r>
              <a:rPr lang="en-US" sz="1600" dirty="0"/>
              <a:t>Department of Psychology</a:t>
            </a:r>
          </a:p>
        </p:txBody>
      </p:sp>
      <p:sp>
        <p:nvSpPr>
          <p:cNvPr id="19" name="TextBox 18"/>
          <p:cNvSpPr txBox="1"/>
          <p:nvPr/>
        </p:nvSpPr>
        <p:spPr>
          <a:xfrm>
            <a:off x="6441743" y="4012774"/>
            <a:ext cx="4148920" cy="1077218"/>
          </a:xfrm>
          <a:prstGeom prst="rect">
            <a:avLst/>
          </a:prstGeom>
          <a:noFill/>
        </p:spPr>
        <p:txBody>
          <a:bodyPr wrap="square" rtlCol="0">
            <a:spAutoFit/>
          </a:bodyPr>
          <a:lstStyle/>
          <a:p>
            <a:r>
              <a:rPr lang="en-US" sz="1600" b="1" dirty="0"/>
              <a:t>William Kimbel</a:t>
            </a:r>
            <a:endParaRPr lang="en-US" sz="1600" dirty="0"/>
          </a:p>
          <a:p>
            <a:r>
              <a:rPr lang="en-US" sz="1600" dirty="0"/>
              <a:t>Center Director and Professor</a:t>
            </a:r>
          </a:p>
          <a:p>
            <a:r>
              <a:rPr lang="en-US" sz="1600" dirty="0"/>
              <a:t>School of Human Evolution and Social Change and The Institute of Human Origins </a:t>
            </a:r>
          </a:p>
        </p:txBody>
      </p:sp>
      <p:sp>
        <p:nvSpPr>
          <p:cNvPr id="20" name="TextBox 19"/>
          <p:cNvSpPr txBox="1"/>
          <p:nvPr/>
        </p:nvSpPr>
        <p:spPr>
          <a:xfrm>
            <a:off x="6441743" y="5399812"/>
            <a:ext cx="3316406" cy="1077218"/>
          </a:xfrm>
          <a:prstGeom prst="rect">
            <a:avLst/>
          </a:prstGeom>
          <a:noFill/>
        </p:spPr>
        <p:txBody>
          <a:bodyPr wrap="square" rtlCol="0">
            <a:spAutoFit/>
          </a:bodyPr>
          <a:lstStyle/>
          <a:p>
            <a:r>
              <a:rPr lang="en-US" sz="1600" b="1" dirty="0"/>
              <a:t>Kevin Langergraber</a:t>
            </a:r>
            <a:endParaRPr lang="en-US" sz="1600" dirty="0"/>
          </a:p>
          <a:p>
            <a:r>
              <a:rPr lang="en-US" sz="1600" dirty="0"/>
              <a:t>Assistant Professor</a:t>
            </a:r>
          </a:p>
          <a:p>
            <a:r>
              <a:rPr lang="en-US" sz="1600" dirty="0"/>
              <a:t>School of Human Evolution and Social Change</a:t>
            </a:r>
          </a:p>
        </p:txBody>
      </p:sp>
      <p:sp>
        <p:nvSpPr>
          <p:cNvPr id="21" name="TextBox 20"/>
          <p:cNvSpPr txBox="1"/>
          <p:nvPr/>
        </p:nvSpPr>
        <p:spPr>
          <a:xfrm>
            <a:off x="6441743" y="1434745"/>
            <a:ext cx="3316406" cy="1107996"/>
          </a:xfrm>
          <a:prstGeom prst="rect">
            <a:avLst/>
          </a:prstGeom>
          <a:noFill/>
        </p:spPr>
        <p:txBody>
          <a:bodyPr wrap="square" rtlCol="0">
            <a:spAutoFit/>
          </a:bodyPr>
          <a:lstStyle/>
          <a:p>
            <a:r>
              <a:rPr lang="en-US" sz="1600" b="1" dirty="0"/>
              <a:t>Bertram Jacobs</a:t>
            </a:r>
            <a:endParaRPr lang="en-US" sz="1600" dirty="0"/>
          </a:p>
          <a:p>
            <a:r>
              <a:rPr lang="en-US" sz="1600" dirty="0"/>
              <a:t>Director, School of Life Sciences; Professor</a:t>
            </a:r>
          </a:p>
          <a:p>
            <a:r>
              <a:rPr lang="en-US" sz="1600" dirty="0"/>
              <a:t>School of Life Sciences</a:t>
            </a:r>
          </a:p>
        </p:txBody>
      </p:sp>
    </p:spTree>
    <p:extLst>
      <p:ext uri="{BB962C8B-B14F-4D97-AF65-F5344CB8AC3E}">
        <p14:creationId xmlns:p14="http://schemas.microsoft.com/office/powerpoint/2010/main" val="154321985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xmlns:p14="http://schemas.microsoft.com/office/powerpoint/2010/main" spd="med" advClick="0" advTm="6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descr="http://evmed.asu.edu/sites/default/files/jmaienschein%20cropped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106" y="1293005"/>
            <a:ext cx="857250" cy="1047751"/>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http://evmed.asu.edu/sites/default/files/sarahmatthew_websi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453" y="2583292"/>
            <a:ext cx="857250" cy="1047751"/>
          </a:xfrm>
          <a:prstGeom prst="rect">
            <a:avLst/>
          </a:prstGeom>
          <a:noFill/>
          <a:extLst>
            <a:ext uri="{909E8E84-426E-40dd-AFC4-6F175D3DCCD1}">
              <a14:hiddenFill xmlns:a14="http://schemas.microsoft.com/office/drawing/2010/main" xmlns="">
                <a:solidFill>
                  <a:srgbClr val="FFFFFF"/>
                </a:solidFill>
              </a14:hiddenFill>
            </a:ext>
          </a:extLst>
        </p:spPr>
      </p:pic>
      <p:pic>
        <p:nvPicPr>
          <p:cNvPr id="5126" name="Picture 6" descr="http://evmed.asu.edu/sites/default/files/Steve-neuberg%20cropp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51" y="3873579"/>
            <a:ext cx="857250" cy="1047751"/>
          </a:xfrm>
          <a:prstGeom prst="rect">
            <a:avLst/>
          </a:prstGeom>
          <a:noFill/>
          <a:extLst>
            <a:ext uri="{909E8E84-426E-40dd-AFC4-6F175D3DCCD1}">
              <a14:hiddenFill xmlns:a14="http://schemas.microsoft.com/office/drawing/2010/main" xmlns="">
                <a:solidFill>
                  <a:srgbClr val="FFFFFF"/>
                </a:solidFill>
              </a14:hiddenFill>
            </a:ext>
          </a:extLst>
        </p:spPr>
      </p:pic>
      <p:pic>
        <p:nvPicPr>
          <p:cNvPr id="5128" name="Picture 8" descr="http://evmed.asu.edu/sites/default/files/Susanne_Pfeifer_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453" y="5163866"/>
            <a:ext cx="857250" cy="1047751"/>
          </a:xfrm>
          <a:prstGeom prst="rect">
            <a:avLst/>
          </a:prstGeom>
          <a:noFill/>
          <a:extLst>
            <a:ext uri="{909E8E84-426E-40dd-AFC4-6F175D3DCCD1}">
              <a14:hiddenFill xmlns:a14="http://schemas.microsoft.com/office/drawing/2010/main" xmlns="">
                <a:solidFill>
                  <a:srgbClr val="FFFFFF"/>
                </a:solidFill>
              </a14:hiddenFill>
            </a:ext>
          </a:extLst>
        </p:spPr>
      </p:pic>
      <p:pic>
        <p:nvPicPr>
          <p:cNvPr id="5130" name="Picture 10" descr="http://evmed.asu.edu/sites/default/files/kaye%20reed_websit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9969" y="1293005"/>
            <a:ext cx="857250" cy="1047751"/>
          </a:xfrm>
          <a:prstGeom prst="rect">
            <a:avLst/>
          </a:prstGeom>
          <a:noFill/>
          <a:extLst>
            <a:ext uri="{909E8E84-426E-40dd-AFC4-6F175D3DCCD1}">
              <a14:hiddenFill xmlns:a14="http://schemas.microsoft.com/office/drawing/2010/main" xmlns="">
                <a:solidFill>
                  <a:srgbClr val="FFFFFF"/>
                </a:solidFill>
              </a14:hiddenFill>
            </a:ext>
          </a:extLst>
        </p:spPr>
      </p:pic>
      <p:pic>
        <p:nvPicPr>
          <p:cNvPr id="5132" name="Picture 12" descr="http://evmed.asu.edu/sites/default/files/schwartz_websit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9969" y="2583292"/>
            <a:ext cx="857250" cy="1047751"/>
          </a:xfrm>
          <a:prstGeom prst="rect">
            <a:avLst/>
          </a:prstGeom>
          <a:noFill/>
          <a:extLst>
            <a:ext uri="{909E8E84-426E-40dd-AFC4-6F175D3DCCD1}">
              <a14:hiddenFill xmlns:a14="http://schemas.microsoft.com/office/drawing/2010/main" xmlns="">
                <a:solidFill>
                  <a:srgbClr val="FFFFFF"/>
                </a:solidFill>
              </a14:hiddenFill>
            </a:ext>
          </a:extLst>
        </p:spPr>
      </p:pic>
      <p:pic>
        <p:nvPicPr>
          <p:cNvPr id="5134" name="Picture 14" descr="http://evmed.asu.edu/sites/default/files/joansilk_websit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9969" y="3873579"/>
            <a:ext cx="857250" cy="1047751"/>
          </a:xfrm>
          <a:prstGeom prst="rect">
            <a:avLst/>
          </a:prstGeom>
          <a:noFill/>
          <a:extLst>
            <a:ext uri="{909E8E84-426E-40dd-AFC4-6F175D3DCCD1}">
              <a14:hiddenFill xmlns:a14="http://schemas.microsoft.com/office/drawing/2010/main" xmlns="">
                <a:solidFill>
                  <a:srgbClr val="FFFFFF"/>
                </a:solidFill>
              </a14:hiddenFill>
            </a:ext>
          </a:extLst>
        </p:spPr>
      </p:pic>
      <p:pic>
        <p:nvPicPr>
          <p:cNvPr id="5136" name="Picture 16" descr="Brian Smith, SoLS, evolution medicin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09969" y="5163865"/>
            <a:ext cx="857250" cy="1047751"/>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itle 1"/>
          <p:cNvSpPr>
            <a:spLocks noGrp="1"/>
          </p:cNvSpPr>
          <p:nvPr>
            <p:ph type="title"/>
          </p:nvPr>
        </p:nvSpPr>
        <p:spPr>
          <a:xfrm>
            <a:off x="453077" y="344487"/>
            <a:ext cx="10515600" cy="512205"/>
          </a:xfrm>
        </p:spPr>
        <p:txBody>
          <a:bodyPr>
            <a:normAutofit fontScale="90000"/>
          </a:bodyPr>
          <a:lstStyle/>
          <a:p>
            <a:r>
              <a:rPr lang="en-US" dirty="0" smtClean="0"/>
              <a:t>Affiliated Faculty</a:t>
            </a:r>
            <a:endParaRPr lang="en-US" dirty="0"/>
          </a:p>
        </p:txBody>
      </p:sp>
      <p:sp>
        <p:nvSpPr>
          <p:cNvPr id="17" name="TextBox 16"/>
          <p:cNvSpPr txBox="1"/>
          <p:nvPr/>
        </p:nvSpPr>
        <p:spPr>
          <a:xfrm>
            <a:off x="1658490" y="2518005"/>
            <a:ext cx="3316406" cy="1077218"/>
          </a:xfrm>
          <a:prstGeom prst="rect">
            <a:avLst/>
          </a:prstGeom>
          <a:noFill/>
        </p:spPr>
        <p:txBody>
          <a:bodyPr wrap="square" rtlCol="0">
            <a:spAutoFit/>
          </a:bodyPr>
          <a:lstStyle/>
          <a:p>
            <a:r>
              <a:rPr lang="en-US" sz="1600" b="1" dirty="0"/>
              <a:t>Sarah Mathew</a:t>
            </a:r>
            <a:endParaRPr lang="en-US" sz="1600" dirty="0"/>
          </a:p>
          <a:p>
            <a:r>
              <a:rPr lang="en-US" sz="1600" dirty="0"/>
              <a:t>Assistant Professor</a:t>
            </a:r>
          </a:p>
          <a:p>
            <a:r>
              <a:rPr lang="en-US" sz="1600" dirty="0"/>
              <a:t>School of Human Evolution and Social Change</a:t>
            </a:r>
          </a:p>
        </p:txBody>
      </p:sp>
      <p:sp>
        <p:nvSpPr>
          <p:cNvPr id="18" name="TextBox 17"/>
          <p:cNvSpPr txBox="1"/>
          <p:nvPr/>
        </p:nvSpPr>
        <p:spPr>
          <a:xfrm>
            <a:off x="1658489" y="3842465"/>
            <a:ext cx="3200113" cy="861774"/>
          </a:xfrm>
          <a:prstGeom prst="rect">
            <a:avLst/>
          </a:prstGeom>
          <a:noFill/>
        </p:spPr>
        <p:txBody>
          <a:bodyPr wrap="square" rtlCol="0">
            <a:spAutoFit/>
          </a:bodyPr>
          <a:lstStyle/>
          <a:p>
            <a:r>
              <a:rPr lang="en-US" sz="1600" b="1" dirty="0"/>
              <a:t>Steven Neuberg</a:t>
            </a:r>
            <a:endParaRPr lang="en-US" sz="1600" dirty="0"/>
          </a:p>
          <a:p>
            <a:r>
              <a:rPr lang="en-US" sz="1600" dirty="0"/>
              <a:t>Professor</a:t>
            </a:r>
          </a:p>
          <a:p>
            <a:r>
              <a:rPr lang="en-US" sz="1600" dirty="0"/>
              <a:t>Department of Psychology</a:t>
            </a:r>
          </a:p>
        </p:txBody>
      </p:sp>
      <p:sp>
        <p:nvSpPr>
          <p:cNvPr id="19" name="TextBox 18"/>
          <p:cNvSpPr txBox="1"/>
          <p:nvPr/>
        </p:nvSpPr>
        <p:spPr>
          <a:xfrm>
            <a:off x="1658489" y="5112114"/>
            <a:ext cx="3316406" cy="861774"/>
          </a:xfrm>
          <a:prstGeom prst="rect">
            <a:avLst/>
          </a:prstGeom>
          <a:noFill/>
        </p:spPr>
        <p:txBody>
          <a:bodyPr wrap="square" rtlCol="0">
            <a:spAutoFit/>
          </a:bodyPr>
          <a:lstStyle/>
          <a:p>
            <a:r>
              <a:rPr lang="en-US" sz="1600" b="1" dirty="0"/>
              <a:t>Susanne Pfeifer</a:t>
            </a:r>
            <a:endParaRPr lang="en-US" sz="1600" dirty="0"/>
          </a:p>
          <a:p>
            <a:r>
              <a:rPr lang="en-US" sz="1600" dirty="0"/>
              <a:t>Assistant Professor</a:t>
            </a:r>
          </a:p>
          <a:p>
            <a:r>
              <a:rPr lang="en-US" sz="1600" dirty="0"/>
              <a:t>School of Life Sciences</a:t>
            </a:r>
          </a:p>
        </p:txBody>
      </p:sp>
      <p:sp>
        <p:nvSpPr>
          <p:cNvPr id="20" name="TextBox 19"/>
          <p:cNvSpPr txBox="1"/>
          <p:nvPr/>
        </p:nvSpPr>
        <p:spPr>
          <a:xfrm>
            <a:off x="1658490" y="1264436"/>
            <a:ext cx="3200113" cy="1107996"/>
          </a:xfrm>
          <a:prstGeom prst="rect">
            <a:avLst/>
          </a:prstGeom>
          <a:noFill/>
        </p:spPr>
        <p:txBody>
          <a:bodyPr wrap="square" rtlCol="0">
            <a:spAutoFit/>
          </a:bodyPr>
          <a:lstStyle/>
          <a:p>
            <a:r>
              <a:rPr lang="en-US" sz="1600" b="1" dirty="0"/>
              <a:t>Jane Maienschein</a:t>
            </a:r>
            <a:endParaRPr lang="en-US" sz="1600" dirty="0"/>
          </a:p>
          <a:p>
            <a:r>
              <a:rPr lang="en-US" sz="1600" dirty="0"/>
              <a:t>Regents', President's, and Parents Association Professor</a:t>
            </a:r>
          </a:p>
          <a:p>
            <a:r>
              <a:rPr lang="en-US" sz="1600" dirty="0"/>
              <a:t>School of Life Sciences</a:t>
            </a:r>
          </a:p>
        </p:txBody>
      </p:sp>
      <p:sp>
        <p:nvSpPr>
          <p:cNvPr id="25" name="TextBox 24"/>
          <p:cNvSpPr txBox="1"/>
          <p:nvPr/>
        </p:nvSpPr>
        <p:spPr>
          <a:xfrm>
            <a:off x="6860562" y="2513139"/>
            <a:ext cx="3316406" cy="1077218"/>
          </a:xfrm>
          <a:prstGeom prst="rect">
            <a:avLst/>
          </a:prstGeom>
          <a:noFill/>
        </p:spPr>
        <p:txBody>
          <a:bodyPr wrap="square" rtlCol="0">
            <a:spAutoFit/>
          </a:bodyPr>
          <a:lstStyle/>
          <a:p>
            <a:r>
              <a:rPr lang="en-US" sz="1600" b="1" dirty="0"/>
              <a:t>Gary Schwartz</a:t>
            </a:r>
            <a:endParaRPr lang="en-US" sz="1600" dirty="0"/>
          </a:p>
          <a:p>
            <a:r>
              <a:rPr lang="en-US" sz="1600" dirty="0"/>
              <a:t>Associate Professor</a:t>
            </a:r>
          </a:p>
          <a:p>
            <a:r>
              <a:rPr lang="en-US" sz="1600" dirty="0"/>
              <a:t>School of Human Evolution and Social Change</a:t>
            </a:r>
          </a:p>
        </p:txBody>
      </p:sp>
      <p:sp>
        <p:nvSpPr>
          <p:cNvPr id="26" name="TextBox 25"/>
          <p:cNvSpPr txBox="1"/>
          <p:nvPr/>
        </p:nvSpPr>
        <p:spPr>
          <a:xfrm>
            <a:off x="6860561" y="3837599"/>
            <a:ext cx="3200113" cy="1077218"/>
          </a:xfrm>
          <a:prstGeom prst="rect">
            <a:avLst/>
          </a:prstGeom>
          <a:noFill/>
        </p:spPr>
        <p:txBody>
          <a:bodyPr wrap="square" rtlCol="0">
            <a:spAutoFit/>
          </a:bodyPr>
          <a:lstStyle/>
          <a:p>
            <a:r>
              <a:rPr lang="en-US" sz="1600" b="1" dirty="0"/>
              <a:t>Joan Silk</a:t>
            </a:r>
            <a:endParaRPr lang="en-US" sz="1600" dirty="0"/>
          </a:p>
          <a:p>
            <a:r>
              <a:rPr lang="en-US" sz="1600" dirty="0"/>
              <a:t>Professor</a:t>
            </a:r>
          </a:p>
          <a:p>
            <a:r>
              <a:rPr lang="en-US" sz="1600" dirty="0"/>
              <a:t>School of Human Evolution and Social Change</a:t>
            </a:r>
          </a:p>
        </p:txBody>
      </p:sp>
      <p:sp>
        <p:nvSpPr>
          <p:cNvPr id="27" name="TextBox 26"/>
          <p:cNvSpPr txBox="1"/>
          <p:nvPr/>
        </p:nvSpPr>
        <p:spPr>
          <a:xfrm>
            <a:off x="6860561" y="5107248"/>
            <a:ext cx="3316406" cy="861774"/>
          </a:xfrm>
          <a:prstGeom prst="rect">
            <a:avLst/>
          </a:prstGeom>
          <a:noFill/>
        </p:spPr>
        <p:txBody>
          <a:bodyPr wrap="square" rtlCol="0">
            <a:spAutoFit/>
          </a:bodyPr>
          <a:lstStyle/>
          <a:p>
            <a:r>
              <a:rPr lang="en-US" sz="1600" b="1" dirty="0"/>
              <a:t>Brian Smith</a:t>
            </a:r>
            <a:endParaRPr lang="en-US" sz="1600" dirty="0"/>
          </a:p>
          <a:p>
            <a:r>
              <a:rPr lang="en-US" sz="1600" dirty="0"/>
              <a:t>Professor</a:t>
            </a:r>
          </a:p>
          <a:p>
            <a:r>
              <a:rPr lang="en-US" sz="1600" dirty="0"/>
              <a:t>School of Life Sciences</a:t>
            </a:r>
          </a:p>
        </p:txBody>
      </p:sp>
      <p:sp>
        <p:nvSpPr>
          <p:cNvPr id="28" name="TextBox 27"/>
          <p:cNvSpPr txBox="1"/>
          <p:nvPr/>
        </p:nvSpPr>
        <p:spPr>
          <a:xfrm>
            <a:off x="6860562" y="1259570"/>
            <a:ext cx="3200113" cy="1077218"/>
          </a:xfrm>
          <a:prstGeom prst="rect">
            <a:avLst/>
          </a:prstGeom>
          <a:noFill/>
        </p:spPr>
        <p:txBody>
          <a:bodyPr wrap="square" rtlCol="0">
            <a:spAutoFit/>
          </a:bodyPr>
          <a:lstStyle/>
          <a:p>
            <a:r>
              <a:rPr lang="en-US" sz="1600" b="1" dirty="0"/>
              <a:t>Kaye Reed</a:t>
            </a:r>
            <a:endParaRPr lang="en-US" sz="1600" dirty="0"/>
          </a:p>
          <a:p>
            <a:r>
              <a:rPr lang="en-US" sz="1600" dirty="0"/>
              <a:t>President's Professor</a:t>
            </a:r>
          </a:p>
          <a:p>
            <a:r>
              <a:rPr lang="en-US" sz="1600" dirty="0"/>
              <a:t>School of Human Evolution and Social Change</a:t>
            </a:r>
          </a:p>
        </p:txBody>
      </p:sp>
    </p:spTree>
    <p:extLst>
      <p:ext uri="{BB962C8B-B14F-4D97-AF65-F5344CB8AC3E}">
        <p14:creationId xmlns:p14="http://schemas.microsoft.com/office/powerpoint/2010/main" val="360597021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xmlns:p14="http://schemas.microsoft.com/office/powerpoint/2010/main" spd="med" advClick="0" advTm="6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18" descr="http://evmed.asu.edu/sites/default/files/cynthia-stonningtonNEW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139" y="1322436"/>
            <a:ext cx="857250" cy="104775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0" descr="http://evmed.asu.edu/sites/default/files/wutich_webs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139" y="3903008"/>
            <a:ext cx="857250" cy="104775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2" descr="http://evmed.asu.edu/sites/default/files/arvind%20varsa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139" y="2612722"/>
            <a:ext cx="857250" cy="104775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1"/>
          <p:cNvSpPr>
            <a:spLocks noGrp="1"/>
          </p:cNvSpPr>
          <p:nvPr>
            <p:ph type="title"/>
          </p:nvPr>
        </p:nvSpPr>
        <p:spPr>
          <a:xfrm>
            <a:off x="453077" y="344487"/>
            <a:ext cx="10515600" cy="512205"/>
          </a:xfrm>
        </p:spPr>
        <p:txBody>
          <a:bodyPr>
            <a:normAutofit fontScale="90000"/>
          </a:bodyPr>
          <a:lstStyle/>
          <a:p>
            <a:r>
              <a:rPr lang="en-US" dirty="0" smtClean="0"/>
              <a:t>Affiliated Faculty</a:t>
            </a:r>
            <a:endParaRPr lang="en-US" dirty="0"/>
          </a:p>
        </p:txBody>
      </p:sp>
      <p:sp>
        <p:nvSpPr>
          <p:cNvPr id="9" name="TextBox 8"/>
          <p:cNvSpPr txBox="1"/>
          <p:nvPr/>
        </p:nvSpPr>
        <p:spPr>
          <a:xfrm>
            <a:off x="1729004" y="1258795"/>
            <a:ext cx="3316406" cy="861774"/>
          </a:xfrm>
          <a:prstGeom prst="rect">
            <a:avLst/>
          </a:prstGeom>
          <a:noFill/>
        </p:spPr>
        <p:txBody>
          <a:bodyPr wrap="square" rtlCol="0">
            <a:spAutoFit/>
          </a:bodyPr>
          <a:lstStyle/>
          <a:p>
            <a:r>
              <a:rPr lang="en-US" sz="1600" b="1" dirty="0"/>
              <a:t>Cynthia Stonnington</a:t>
            </a:r>
            <a:endParaRPr lang="en-US" sz="1600" dirty="0"/>
          </a:p>
          <a:p>
            <a:r>
              <a:rPr lang="en-US" sz="1600" dirty="0"/>
              <a:t>Chair, Psychiatry and Psychology</a:t>
            </a:r>
          </a:p>
          <a:p>
            <a:r>
              <a:rPr lang="en-US" sz="1600" dirty="0"/>
              <a:t>The Mayo Clinic</a:t>
            </a:r>
          </a:p>
        </p:txBody>
      </p:sp>
      <p:sp>
        <p:nvSpPr>
          <p:cNvPr id="10" name="TextBox 9"/>
          <p:cNvSpPr txBox="1"/>
          <p:nvPr/>
        </p:nvSpPr>
        <p:spPr>
          <a:xfrm>
            <a:off x="1729003" y="2583255"/>
            <a:ext cx="3702806" cy="1077218"/>
          </a:xfrm>
          <a:prstGeom prst="rect">
            <a:avLst/>
          </a:prstGeom>
          <a:noFill/>
        </p:spPr>
        <p:txBody>
          <a:bodyPr wrap="square" rtlCol="0">
            <a:spAutoFit/>
          </a:bodyPr>
          <a:lstStyle/>
          <a:p>
            <a:r>
              <a:rPr lang="en-US" sz="1600" b="1" dirty="0"/>
              <a:t>Arvind Varsani</a:t>
            </a:r>
            <a:endParaRPr lang="en-US" sz="1600" dirty="0"/>
          </a:p>
          <a:p>
            <a:r>
              <a:rPr lang="en-US" sz="1600" dirty="0"/>
              <a:t>Associate Professor</a:t>
            </a:r>
          </a:p>
          <a:p>
            <a:r>
              <a:rPr lang="en-US" sz="1600" dirty="0"/>
              <a:t>The </a:t>
            </a:r>
            <a:r>
              <a:rPr lang="en-US" sz="1600" dirty="0" err="1"/>
              <a:t>Biodesign</a:t>
            </a:r>
            <a:r>
              <a:rPr lang="en-US" sz="1600" dirty="0"/>
              <a:t> Institute, Fundamental and Applied </a:t>
            </a:r>
            <a:r>
              <a:rPr lang="en-US" sz="1600" dirty="0" err="1"/>
              <a:t>Microbiomics</a:t>
            </a:r>
            <a:r>
              <a:rPr lang="en-US" sz="1600" dirty="0"/>
              <a:t> </a:t>
            </a:r>
          </a:p>
        </p:txBody>
      </p:sp>
      <p:sp>
        <p:nvSpPr>
          <p:cNvPr id="11" name="TextBox 10"/>
          <p:cNvSpPr txBox="1"/>
          <p:nvPr/>
        </p:nvSpPr>
        <p:spPr>
          <a:xfrm>
            <a:off x="1729003" y="3852904"/>
            <a:ext cx="3316406" cy="1077218"/>
          </a:xfrm>
          <a:prstGeom prst="rect">
            <a:avLst/>
          </a:prstGeom>
          <a:noFill/>
        </p:spPr>
        <p:txBody>
          <a:bodyPr wrap="square" rtlCol="0">
            <a:spAutoFit/>
          </a:bodyPr>
          <a:lstStyle/>
          <a:p>
            <a:r>
              <a:rPr lang="en-US" sz="1600" b="1" dirty="0"/>
              <a:t>Amber </a:t>
            </a:r>
            <a:r>
              <a:rPr lang="en-US" sz="1600" b="1" dirty="0" err="1"/>
              <a:t>Wutich</a:t>
            </a:r>
            <a:endParaRPr lang="en-US" sz="1600" dirty="0"/>
          </a:p>
          <a:p>
            <a:r>
              <a:rPr lang="en-US" sz="1600" dirty="0"/>
              <a:t>Associate Professor</a:t>
            </a:r>
          </a:p>
          <a:p>
            <a:r>
              <a:rPr lang="en-US" sz="1600" dirty="0"/>
              <a:t>The School of Human Evolution and Social Change </a:t>
            </a:r>
          </a:p>
        </p:txBody>
      </p:sp>
    </p:spTree>
    <p:extLst>
      <p:ext uri="{BB962C8B-B14F-4D97-AF65-F5344CB8AC3E}">
        <p14:creationId xmlns:p14="http://schemas.microsoft.com/office/powerpoint/2010/main" val="125639987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xmlns:p14="http://schemas.microsoft.com/office/powerpoint/2010/main" spd="med" advClick="0" advTm="6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436" y="465544"/>
            <a:ext cx="10515600" cy="512205"/>
          </a:xfrm>
        </p:spPr>
        <p:txBody>
          <a:bodyPr>
            <a:noAutofit/>
          </a:bodyPr>
          <a:lstStyle/>
          <a:p>
            <a:r>
              <a:rPr lang="en-US" sz="5400" dirty="0" smtClean="0">
                <a:latin typeface="Akzidenz-Grotesk Pro Med" panose="02000603030000020004" pitchFamily="50" charset="0"/>
              </a:rPr>
              <a:t>Affiliated units at ASU</a:t>
            </a:r>
            <a:endParaRPr lang="en-US" sz="5400" dirty="0">
              <a:latin typeface="Akzidenz-Grotesk Pro Med" panose="02000603030000020004" pitchFamily="50" charset="0"/>
            </a:endParaRPr>
          </a:p>
        </p:txBody>
      </p:sp>
      <p:sp>
        <p:nvSpPr>
          <p:cNvPr id="3" name="Content Placeholder 2"/>
          <p:cNvSpPr>
            <a:spLocks noGrp="1"/>
          </p:cNvSpPr>
          <p:nvPr>
            <p:ph idx="1"/>
          </p:nvPr>
        </p:nvSpPr>
        <p:spPr>
          <a:xfrm>
            <a:off x="633481" y="1251166"/>
            <a:ext cx="10515600" cy="5089568"/>
          </a:xfrm>
        </p:spPr>
        <p:txBody>
          <a:bodyPr/>
          <a:lstStyle/>
          <a:p>
            <a:r>
              <a:rPr lang="en-US" dirty="0" err="1" smtClean="0"/>
              <a:t>Biodesign</a:t>
            </a:r>
            <a:r>
              <a:rPr lang="en-US" dirty="0" smtClean="0"/>
              <a:t> Institute</a:t>
            </a:r>
            <a:endParaRPr lang="en-US" dirty="0"/>
          </a:p>
          <a:p>
            <a:pPr lvl="0"/>
            <a:r>
              <a:rPr lang="en-US" dirty="0" smtClean="0"/>
              <a:t>School of Life Sciences</a:t>
            </a:r>
          </a:p>
          <a:p>
            <a:pPr lvl="0"/>
            <a:r>
              <a:rPr lang="en-US" dirty="0" smtClean="0"/>
              <a:t>School of Human Evolution &amp; Social Change</a:t>
            </a:r>
          </a:p>
          <a:p>
            <a:pPr lvl="0"/>
            <a:r>
              <a:rPr lang="en-US" dirty="0" smtClean="0"/>
              <a:t>Department of Psychology</a:t>
            </a:r>
          </a:p>
          <a:p>
            <a:pPr lvl="0"/>
            <a:r>
              <a:rPr lang="en-US" dirty="0" smtClean="0"/>
              <a:t>College of Health Solutions</a:t>
            </a:r>
          </a:p>
          <a:p>
            <a:pPr lvl="0"/>
            <a:r>
              <a:rPr lang="en-US" dirty="0" smtClean="0"/>
              <a:t>Institute for Human Origins</a:t>
            </a:r>
          </a:p>
          <a:p>
            <a:pPr lvl="0"/>
            <a:r>
              <a:rPr lang="en-US" dirty="0" smtClean="0"/>
              <a:t>Biosocial Complexity Initiative</a:t>
            </a:r>
          </a:p>
          <a:p>
            <a:pPr lvl="0"/>
            <a:r>
              <a:rPr lang="en-US" dirty="0" smtClean="0"/>
              <a:t>Adaptation, Culture Behavior and Society </a:t>
            </a:r>
          </a:p>
          <a:p>
            <a:pPr lvl="0"/>
            <a:r>
              <a:rPr lang="en-US" dirty="0" smtClean="0"/>
              <a:t>Obesity Solutions</a:t>
            </a:r>
          </a:p>
        </p:txBody>
      </p:sp>
    </p:spTree>
    <p:extLst>
      <p:ext uri="{BB962C8B-B14F-4D97-AF65-F5344CB8AC3E}">
        <p14:creationId xmlns:p14="http://schemas.microsoft.com/office/powerpoint/2010/main" val="13599843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2546"/>
            <a:ext cx="10515600" cy="512205"/>
          </a:xfrm>
        </p:spPr>
        <p:txBody>
          <a:bodyPr>
            <a:noAutofit/>
          </a:bodyPr>
          <a:lstStyle/>
          <a:p>
            <a:r>
              <a:rPr lang="en-US" sz="5400" dirty="0" smtClean="0">
                <a:latin typeface="Akzidenz-Grotesk Pro Med" panose="02000603030000020004" pitchFamily="50" charset="0"/>
              </a:rPr>
              <a:t>Alliances</a:t>
            </a:r>
            <a:endParaRPr lang="en-US" sz="5400" dirty="0">
              <a:latin typeface="Akzidenz-Grotesk Pro Med" panose="02000603030000020004" pitchFamily="50" charset="0"/>
            </a:endParaRPr>
          </a:p>
        </p:txBody>
      </p:sp>
      <p:sp>
        <p:nvSpPr>
          <p:cNvPr id="3" name="Content Placeholder 2"/>
          <p:cNvSpPr>
            <a:spLocks noGrp="1"/>
          </p:cNvSpPr>
          <p:nvPr>
            <p:ph idx="1"/>
          </p:nvPr>
        </p:nvSpPr>
        <p:spPr>
          <a:xfrm>
            <a:off x="641706" y="1406375"/>
            <a:ext cx="10515600" cy="5089568"/>
          </a:xfrm>
        </p:spPr>
        <p:txBody>
          <a:bodyPr/>
          <a:lstStyle/>
          <a:p>
            <a:pPr lvl="0"/>
            <a:r>
              <a:rPr lang="en-US" dirty="0"/>
              <a:t>International Society for Evolution, Medicine &amp; Public Health</a:t>
            </a:r>
          </a:p>
          <a:p>
            <a:pPr lvl="0"/>
            <a:r>
              <a:rPr lang="en-US" dirty="0"/>
              <a:t>Mayo Clinic and Hospitals</a:t>
            </a:r>
          </a:p>
          <a:p>
            <a:pPr lvl="0"/>
            <a:r>
              <a:rPr lang="en-US" dirty="0"/>
              <a:t>Banner University Hospitals</a:t>
            </a:r>
          </a:p>
          <a:p>
            <a:pPr lvl="0"/>
            <a:r>
              <a:rPr lang="en-US" dirty="0"/>
              <a:t>Midwestern Medical School</a:t>
            </a:r>
          </a:p>
          <a:p>
            <a:pPr lvl="0"/>
            <a:r>
              <a:rPr lang="en-US" dirty="0" err="1"/>
              <a:t>TriCEM</a:t>
            </a:r>
            <a:r>
              <a:rPr lang="en-US" dirty="0"/>
              <a:t> at Duke</a:t>
            </a:r>
          </a:p>
          <a:p>
            <a:pPr lvl="0"/>
            <a:r>
              <a:rPr lang="en-US" dirty="0"/>
              <a:t>University of Zurich Center for Evolutionary Medicine</a:t>
            </a:r>
          </a:p>
          <a:p>
            <a:pPr lvl="0"/>
            <a:r>
              <a:rPr lang="en-US" dirty="0"/>
              <a:t>CARTA at UCSD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194" y="4959912"/>
            <a:ext cx="3207224" cy="99539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6018" y="5145206"/>
            <a:ext cx="1309313" cy="147297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6996" y="5922638"/>
            <a:ext cx="2390775" cy="762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3479" y="5145206"/>
            <a:ext cx="1512055" cy="122909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8381" y="4796471"/>
            <a:ext cx="1799760" cy="91381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9265" y="5165202"/>
            <a:ext cx="1239851" cy="1232767"/>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448" y="5837611"/>
            <a:ext cx="3235152" cy="785578"/>
          </a:xfrm>
          <a:prstGeom prst="rect">
            <a:avLst/>
          </a:prstGeom>
        </p:spPr>
      </p:pic>
    </p:spTree>
    <p:extLst>
      <p:ext uri="{BB962C8B-B14F-4D97-AF65-F5344CB8AC3E}">
        <p14:creationId xmlns:p14="http://schemas.microsoft.com/office/powerpoint/2010/main" val="4119886312"/>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159" y="485778"/>
            <a:ext cx="10515600" cy="512205"/>
          </a:xfrm>
        </p:spPr>
        <p:txBody>
          <a:bodyPr>
            <a:noAutofit/>
          </a:bodyPr>
          <a:lstStyle/>
          <a:p>
            <a:r>
              <a:rPr lang="en-US" sz="5400" dirty="0" smtClean="0">
                <a:latin typeface="Akzidenz-Grotesk Pro Med" panose="02000603030000020004" pitchFamily="50" charset="0"/>
              </a:rPr>
              <a:t>Accomplishments</a:t>
            </a:r>
            <a:endParaRPr lang="en-US" sz="5400" dirty="0">
              <a:latin typeface="Akzidenz-Grotesk Pro Med" panose="02000603030000020004" pitchFamily="50" charset="0"/>
            </a:endParaRPr>
          </a:p>
        </p:txBody>
      </p:sp>
      <p:sp>
        <p:nvSpPr>
          <p:cNvPr id="3" name="Content Placeholder 2"/>
          <p:cNvSpPr>
            <a:spLocks noGrp="1"/>
          </p:cNvSpPr>
          <p:nvPr>
            <p:ph idx="1"/>
          </p:nvPr>
        </p:nvSpPr>
        <p:spPr>
          <a:xfrm>
            <a:off x="336159" y="1416605"/>
            <a:ext cx="9798441" cy="4771244"/>
          </a:xfrm>
        </p:spPr>
        <p:txBody>
          <a:bodyPr>
            <a:normAutofit fontScale="47500" lnSpcReduction="20000"/>
          </a:bodyPr>
          <a:lstStyle/>
          <a:p>
            <a:pPr>
              <a:lnSpc>
                <a:spcPct val="110000"/>
              </a:lnSpc>
            </a:pPr>
            <a:r>
              <a:rPr lang="en-US" sz="4800" dirty="0" smtClean="0"/>
              <a:t>CEM Venture Fund providing </a:t>
            </a:r>
            <a:r>
              <a:rPr lang="en-US" sz="4800" dirty="0"/>
              <a:t>funding </a:t>
            </a:r>
            <a:r>
              <a:rPr lang="en-US" sz="4800" dirty="0" smtClean="0"/>
              <a:t>for multiple </a:t>
            </a:r>
            <a:r>
              <a:rPr lang="en-US" sz="4800" dirty="0"/>
              <a:t>ASU </a:t>
            </a:r>
            <a:r>
              <a:rPr lang="en-US" sz="4800" dirty="0" smtClean="0"/>
              <a:t>projects</a:t>
            </a:r>
          </a:p>
          <a:p>
            <a:pPr>
              <a:lnSpc>
                <a:spcPct val="110000"/>
              </a:lnSpc>
            </a:pPr>
            <a:r>
              <a:rPr lang="en-US" sz="4800" dirty="0" smtClean="0"/>
              <a:t>Four faulty recruited</a:t>
            </a:r>
            <a:endParaRPr lang="en-US" sz="4800" dirty="0"/>
          </a:p>
          <a:p>
            <a:pPr>
              <a:lnSpc>
                <a:spcPct val="110000"/>
              </a:lnSpc>
            </a:pPr>
            <a:r>
              <a:rPr lang="en-US" sz="4800" dirty="0" smtClean="0"/>
              <a:t>Three education post docs recruited</a:t>
            </a:r>
            <a:endParaRPr lang="en-US" sz="4800" dirty="0"/>
          </a:p>
          <a:p>
            <a:pPr>
              <a:lnSpc>
                <a:spcPct val="110000"/>
              </a:lnSpc>
            </a:pPr>
            <a:r>
              <a:rPr lang="en-US" sz="4800" dirty="0" smtClean="0"/>
              <a:t>CEM Blog - featuring posts on current topics in </a:t>
            </a:r>
            <a:r>
              <a:rPr lang="en-US" sz="4800" dirty="0" err="1" smtClean="0"/>
              <a:t>EvMed</a:t>
            </a:r>
            <a:r>
              <a:rPr lang="en-US" sz="4800" dirty="0" smtClean="0"/>
              <a:t> by CEM faculty.</a:t>
            </a:r>
          </a:p>
          <a:p>
            <a:pPr>
              <a:lnSpc>
                <a:spcPct val="110000"/>
              </a:lnSpc>
            </a:pPr>
            <a:r>
              <a:rPr lang="en-US" sz="4800" dirty="0" smtClean="0"/>
              <a:t>EvMedEd.org launched as the world’s online resource for </a:t>
            </a:r>
            <a:r>
              <a:rPr lang="en-US" sz="4800" dirty="0" err="1" smtClean="0"/>
              <a:t>EvMed</a:t>
            </a:r>
            <a:r>
              <a:rPr lang="en-US" sz="4800" dirty="0" smtClean="0"/>
              <a:t> education </a:t>
            </a:r>
          </a:p>
          <a:p>
            <a:pPr>
              <a:lnSpc>
                <a:spcPct val="110000"/>
              </a:lnSpc>
            </a:pPr>
            <a:r>
              <a:rPr lang="en-US" sz="4800" dirty="0" smtClean="0"/>
              <a:t>100+ videos created from seminars and events and available online</a:t>
            </a:r>
          </a:p>
          <a:p>
            <a:pPr>
              <a:lnSpc>
                <a:spcPct val="110000"/>
              </a:lnSpc>
            </a:pPr>
            <a:r>
              <a:rPr lang="en-US" sz="4800" dirty="0" smtClean="0"/>
              <a:t>30+ in-depth interviews with scholars being edited and posted to YouTube</a:t>
            </a:r>
          </a:p>
          <a:p>
            <a:pPr lvl="0">
              <a:lnSpc>
                <a:spcPct val="110000"/>
              </a:lnSpc>
            </a:pPr>
            <a:r>
              <a:rPr lang="en-US" sz="4800" dirty="0"/>
              <a:t>Created the </a:t>
            </a:r>
            <a:r>
              <a:rPr lang="en-US" sz="4800" dirty="0" err="1"/>
              <a:t>EvMedNetwork</a:t>
            </a:r>
            <a:r>
              <a:rPr lang="en-US" sz="4800" dirty="0"/>
              <a:t> </a:t>
            </a:r>
            <a:r>
              <a:rPr lang="en-US" sz="4800" dirty="0" smtClean="0"/>
              <a:t>with </a:t>
            </a:r>
            <a:r>
              <a:rPr lang="en-US" sz="4800" dirty="0"/>
              <a:t>700+ scientists</a:t>
            </a:r>
            <a:r>
              <a:rPr lang="en-US" sz="4800" dirty="0" smtClean="0"/>
              <a:t>, </a:t>
            </a:r>
            <a:r>
              <a:rPr lang="en-US" sz="4800" dirty="0"/>
              <a:t>teachers, and </a:t>
            </a:r>
            <a:r>
              <a:rPr lang="en-US" sz="4800" dirty="0" smtClean="0"/>
              <a:t>students</a:t>
            </a:r>
          </a:p>
          <a:p>
            <a:pPr lvl="0">
              <a:lnSpc>
                <a:spcPct val="110000"/>
              </a:lnSpc>
            </a:pPr>
            <a:r>
              <a:rPr lang="en-US" sz="4800" dirty="0" smtClean="0"/>
              <a:t>Founded the International Society for Evolution, Medicine &amp; Public Health</a:t>
            </a:r>
            <a:endParaRPr lang="en-US" sz="4800" dirty="0"/>
          </a:p>
          <a:p>
            <a:endParaRPr lang="en-US" dirty="0"/>
          </a:p>
        </p:txBody>
      </p:sp>
    </p:spTree>
    <p:extLst>
      <p:ext uri="{BB962C8B-B14F-4D97-AF65-F5344CB8AC3E}">
        <p14:creationId xmlns:p14="http://schemas.microsoft.com/office/powerpoint/2010/main" val="2193917902"/>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62364" y="170815"/>
            <a:ext cx="9519237" cy="1325563"/>
          </a:xfrm>
        </p:spPr>
        <p:txBody>
          <a:bodyPr>
            <a:noAutofit/>
          </a:bodyPr>
          <a:lstStyle/>
          <a:p>
            <a:r>
              <a:rPr lang="en-US" sz="3200" dirty="0" smtClean="0"/>
              <a:t>The International Society for </a:t>
            </a:r>
            <a:br>
              <a:rPr lang="en-US" sz="3200" dirty="0" smtClean="0"/>
            </a:br>
            <a:r>
              <a:rPr lang="en-US" sz="3200" dirty="0" smtClean="0"/>
              <a:t>Evolution, Medicine &amp; Public Health (ISEMPH)</a:t>
            </a:r>
            <a:endParaRPr lang="en-US" sz="3200" dirty="0"/>
          </a:p>
        </p:txBody>
      </p:sp>
      <p:sp>
        <p:nvSpPr>
          <p:cNvPr id="4" name="Content Placeholder 3"/>
          <p:cNvSpPr>
            <a:spLocks noGrp="1"/>
          </p:cNvSpPr>
          <p:nvPr>
            <p:ph sz="half" idx="2"/>
          </p:nvPr>
        </p:nvSpPr>
        <p:spPr>
          <a:xfrm>
            <a:off x="477109" y="1454920"/>
            <a:ext cx="9580094" cy="3082138"/>
          </a:xfrm>
        </p:spPr>
        <p:txBody>
          <a:bodyPr>
            <a:noAutofit/>
          </a:bodyPr>
          <a:lstStyle/>
          <a:p>
            <a:pPr>
              <a:lnSpc>
                <a:spcPct val="120000"/>
              </a:lnSpc>
            </a:pPr>
            <a:r>
              <a:rPr lang="en-US" sz="1800" dirty="0" smtClean="0"/>
              <a:t>Founding this Society has been essential for the field and has brought ASU recognition as the world leader</a:t>
            </a:r>
          </a:p>
          <a:p>
            <a:pPr>
              <a:lnSpc>
                <a:spcPct val="120000"/>
              </a:lnSpc>
            </a:pPr>
            <a:r>
              <a:rPr lang="en-US" sz="1800" dirty="0" smtClean="0"/>
              <a:t>700+ members in the EvMed Network, 240 paid members of the Society</a:t>
            </a:r>
          </a:p>
          <a:p>
            <a:pPr>
              <a:lnSpc>
                <a:spcPct val="120000"/>
              </a:lnSpc>
            </a:pPr>
            <a:r>
              <a:rPr lang="en-US" sz="1800" dirty="0" smtClean="0"/>
              <a:t>Meeting at Duke University this year was very successful</a:t>
            </a:r>
          </a:p>
          <a:p>
            <a:pPr>
              <a:lnSpc>
                <a:spcPct val="120000"/>
              </a:lnSpc>
            </a:pPr>
            <a:r>
              <a:rPr lang="en-US" sz="1800" dirty="0" smtClean="0"/>
              <a:t>2017 meeting with European Society for Evolutionary </a:t>
            </a:r>
            <a:r>
              <a:rPr lang="en-US" sz="1800" dirty="0"/>
              <a:t>Biology in </a:t>
            </a:r>
            <a:r>
              <a:rPr lang="en-US" sz="1800" dirty="0" smtClean="0"/>
              <a:t>Groningen</a:t>
            </a:r>
            <a:r>
              <a:rPr lang="en-US" sz="1800" dirty="0"/>
              <a:t>, </a:t>
            </a:r>
            <a:r>
              <a:rPr lang="en-US" sz="1800" dirty="0" smtClean="0"/>
              <a:t>Netherlands</a:t>
            </a:r>
          </a:p>
          <a:p>
            <a:pPr>
              <a:lnSpc>
                <a:spcPct val="120000"/>
              </a:lnSpc>
            </a:pPr>
            <a:r>
              <a:rPr lang="en-US" sz="1800" dirty="0" smtClean="0"/>
              <a:t>2018 meeting confirmed in Utah</a:t>
            </a:r>
          </a:p>
          <a:p>
            <a:pPr>
              <a:lnSpc>
                <a:spcPct val="120000"/>
              </a:lnSpc>
            </a:pPr>
            <a:r>
              <a:rPr lang="en-US" sz="1800" dirty="0" smtClean="0"/>
              <a:t>2019 meeting confirmed in Zurich</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364" y="4860322"/>
            <a:ext cx="2882521" cy="192168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439" y="4860322"/>
            <a:ext cx="6712944" cy="19216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61212554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xmlns:p14="http://schemas.microsoft.com/office/powerpoint/2010/main" spd="med" advClick="0" advTm="6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77480" y="2710644"/>
            <a:ext cx="8181473" cy="1200329"/>
          </a:xfrm>
          <a:prstGeom prst="rect">
            <a:avLst/>
          </a:prstGeom>
          <a:noFill/>
        </p:spPr>
        <p:txBody>
          <a:bodyPr wrap="square" rtlCol="0">
            <a:spAutoFit/>
          </a:bodyPr>
          <a:lstStyle/>
          <a:p>
            <a:r>
              <a:rPr lang="en-US" sz="7200" dirty="0" smtClean="0">
                <a:solidFill>
                  <a:srgbClr val="0094D5"/>
                </a:solidFill>
                <a:latin typeface="Akzidenz-Grotesk Pro Med" panose="02000603030000020004" pitchFamily="50" charset="0"/>
              </a:rPr>
              <a:t>Core Faculty</a:t>
            </a:r>
            <a:endParaRPr lang="en-US" sz="7200" dirty="0">
              <a:solidFill>
                <a:srgbClr val="0094D5"/>
              </a:solidFill>
              <a:latin typeface="Akzidenz-Grotesk Pro Med" panose="02000603030000020004" pitchFamily="50" charset="0"/>
            </a:endParaRPr>
          </a:p>
        </p:txBody>
      </p:sp>
    </p:spTree>
    <p:extLst>
      <p:ext uri="{BB962C8B-B14F-4D97-AF65-F5344CB8AC3E}">
        <p14:creationId xmlns:p14="http://schemas.microsoft.com/office/powerpoint/2010/main" val="295837172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823" y="474813"/>
            <a:ext cx="8756177" cy="512205"/>
          </a:xfrm>
        </p:spPr>
        <p:txBody>
          <a:bodyPr>
            <a:noAutofit/>
          </a:bodyPr>
          <a:lstStyle/>
          <a:p>
            <a:r>
              <a:rPr lang="en-US" sz="4800" dirty="0" smtClean="0">
                <a:latin typeface="Akzidenz-Grotesk Pro Med" panose="02000603030000020004" pitchFamily="50" charset="0"/>
              </a:rPr>
              <a:t>Web Development Projects</a:t>
            </a:r>
            <a:endParaRPr lang="en-US" sz="4800" dirty="0">
              <a:latin typeface="Akzidenz-Grotesk Pro Med" panose="02000603030000020004" pitchFamily="50" charset="0"/>
            </a:endParaRPr>
          </a:p>
        </p:txBody>
      </p:sp>
      <p:sp>
        <p:nvSpPr>
          <p:cNvPr id="3" name="Content Placeholder 2"/>
          <p:cNvSpPr>
            <a:spLocks noGrp="1"/>
          </p:cNvSpPr>
          <p:nvPr>
            <p:ph sz="half" idx="1"/>
          </p:nvPr>
        </p:nvSpPr>
        <p:spPr>
          <a:xfrm>
            <a:off x="387823" y="1362111"/>
            <a:ext cx="4880213" cy="3944384"/>
          </a:xfrm>
        </p:spPr>
        <p:txBody>
          <a:bodyPr>
            <a:normAutofit/>
          </a:bodyPr>
          <a:lstStyle/>
          <a:p>
            <a:pPr marL="0" indent="0">
              <a:buNone/>
            </a:pPr>
            <a:r>
              <a:rPr lang="en-US" dirty="0" smtClean="0">
                <a:solidFill>
                  <a:srgbClr val="0094D5"/>
                </a:solidFill>
              </a:rPr>
              <a:t>EvMed</a:t>
            </a:r>
            <a:r>
              <a:rPr lang="en-US" dirty="0" smtClean="0">
                <a:solidFill>
                  <a:srgbClr val="FF3300"/>
                </a:solidFill>
              </a:rPr>
              <a:t>Ed</a:t>
            </a:r>
            <a:r>
              <a:rPr lang="en-US" dirty="0" smtClean="0"/>
              <a:t>.org</a:t>
            </a:r>
            <a:r>
              <a:rPr lang="en-US" sz="2000" dirty="0" smtClean="0"/>
              <a:t> </a:t>
            </a:r>
          </a:p>
          <a:p>
            <a:pPr marL="0" indent="0">
              <a:buNone/>
            </a:pPr>
            <a:r>
              <a:rPr lang="en-US" sz="2000" dirty="0" smtClean="0"/>
              <a:t>is a curated collection of education resources for evolutionary medicine including books, videos, websites and syllabi. It is sponsored by ISEMPH and the Center for Evolution &amp; Medicine at ASU.</a:t>
            </a:r>
          </a:p>
          <a:p>
            <a:pPr marL="0" indent="0">
              <a:buNone/>
            </a:pPr>
            <a:endParaRPr lang="en-US" sz="2000" dirty="0"/>
          </a:p>
          <a:p>
            <a:pPr marL="0" indent="0">
              <a:buNone/>
            </a:pPr>
            <a:r>
              <a:rPr lang="en-US" sz="2000" dirty="0" smtClean="0"/>
              <a:t>The Center also helps maintain </a:t>
            </a:r>
            <a:r>
              <a:rPr lang="en-US" sz="2000" dirty="0" smtClean="0">
                <a:solidFill>
                  <a:srgbClr val="0094D5"/>
                </a:solidFill>
              </a:rPr>
              <a:t>EvMedReview.com</a:t>
            </a:r>
            <a:r>
              <a:rPr lang="en-US" sz="2000" dirty="0" smtClean="0"/>
              <a:t>, the field’s nexus for news and opinion.</a:t>
            </a:r>
            <a:endParaRPr lang="en-US" sz="20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8546" t="1" r="18619" b="36159"/>
          <a:stretch/>
        </p:blipFill>
        <p:spPr>
          <a:xfrm>
            <a:off x="6411036" y="1362111"/>
            <a:ext cx="3366447" cy="5332604"/>
          </a:xfrm>
          <a:prstGeom prst="rect">
            <a:avLst/>
          </a:prstGeom>
        </p:spPr>
      </p:pic>
    </p:spTree>
    <p:extLst>
      <p:ext uri="{BB962C8B-B14F-4D97-AF65-F5344CB8AC3E}">
        <p14:creationId xmlns:p14="http://schemas.microsoft.com/office/powerpoint/2010/main" val="137766941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3490"/>
            <a:ext cx="10515600" cy="512205"/>
          </a:xfrm>
        </p:spPr>
        <p:txBody>
          <a:bodyPr>
            <a:normAutofit fontScale="90000"/>
          </a:bodyPr>
          <a:lstStyle/>
          <a:p>
            <a:r>
              <a:rPr lang="en-US" dirty="0" smtClean="0"/>
              <a:t>Next Steps</a:t>
            </a:r>
            <a:endParaRPr lang="en-US" dirty="0"/>
          </a:p>
        </p:txBody>
      </p:sp>
      <p:sp>
        <p:nvSpPr>
          <p:cNvPr id="3" name="Content Placeholder 2"/>
          <p:cNvSpPr>
            <a:spLocks noGrp="1"/>
          </p:cNvSpPr>
          <p:nvPr>
            <p:ph sz="half" idx="1"/>
          </p:nvPr>
        </p:nvSpPr>
        <p:spPr>
          <a:xfrm>
            <a:off x="619836" y="1634556"/>
            <a:ext cx="5753668" cy="4561527"/>
          </a:xfrm>
        </p:spPr>
        <p:txBody>
          <a:bodyPr>
            <a:normAutofit fontScale="92500"/>
          </a:bodyPr>
          <a:lstStyle/>
          <a:p>
            <a:pPr lvl="0">
              <a:lnSpc>
                <a:spcPct val="120000"/>
              </a:lnSpc>
            </a:pPr>
            <a:r>
              <a:rPr lang="en-US" dirty="0" smtClean="0"/>
              <a:t>Master’s </a:t>
            </a:r>
            <a:r>
              <a:rPr lang="en-US" dirty="0"/>
              <a:t>Degree </a:t>
            </a:r>
            <a:r>
              <a:rPr lang="en-US" dirty="0" smtClean="0"/>
              <a:t>is a </a:t>
            </a:r>
            <a:r>
              <a:rPr lang="en-US" dirty="0"/>
              <a:t>priority, probably with Global Health SOLS/SHESC</a:t>
            </a:r>
          </a:p>
          <a:p>
            <a:pPr lvl="0">
              <a:lnSpc>
                <a:spcPct val="120000"/>
              </a:lnSpc>
            </a:pPr>
            <a:r>
              <a:rPr lang="en-US" dirty="0"/>
              <a:t>Undergrad concentration and PhD programs await more faculty and courses</a:t>
            </a:r>
          </a:p>
          <a:p>
            <a:pPr lvl="0">
              <a:lnSpc>
                <a:spcPct val="120000"/>
              </a:lnSpc>
            </a:pPr>
            <a:r>
              <a:rPr lang="en-US" dirty="0"/>
              <a:t>Online courses </a:t>
            </a:r>
            <a:r>
              <a:rPr lang="en-US" dirty="0" smtClean="0"/>
              <a:t>under construction</a:t>
            </a:r>
            <a:endParaRPr lang="en-US" dirty="0"/>
          </a:p>
          <a:p>
            <a:pPr lvl="0">
              <a:lnSpc>
                <a:spcPct val="120000"/>
              </a:lnSpc>
            </a:pPr>
            <a:r>
              <a:rPr lang="en-US" dirty="0" smtClean="0"/>
              <a:t>Resources for doctors and Mayo students in development</a:t>
            </a:r>
            <a:endParaRPr lang="en-US" dirty="0"/>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35000"/>
                    </a14:imgEffect>
                  </a14:imgLayer>
                </a14:imgProps>
              </a:ext>
              <a:ext uri="{28A0092B-C50C-407E-A947-70E740481C1C}">
                <a14:useLocalDpi xmlns:a14="http://schemas.microsoft.com/office/drawing/2010/main" val="0"/>
              </a:ext>
            </a:extLst>
          </a:blip>
          <a:stretch>
            <a:fillRect/>
          </a:stretch>
        </p:blipFill>
        <p:spPr>
          <a:xfrm>
            <a:off x="6496958" y="1801504"/>
            <a:ext cx="5167954" cy="3875966"/>
          </a:xfrm>
          <a:prstGeom prst="rect">
            <a:avLst/>
          </a:prstGeom>
          <a:ln w="38100">
            <a:solidFill>
              <a:srgbClr val="FEC325"/>
            </a:solidFill>
          </a:ln>
        </p:spPr>
      </p:pic>
    </p:spTree>
    <p:extLst>
      <p:ext uri="{BB962C8B-B14F-4D97-AF65-F5344CB8AC3E}">
        <p14:creationId xmlns:p14="http://schemas.microsoft.com/office/powerpoint/2010/main" val="275599240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xmlns:p14="http://schemas.microsoft.com/office/powerpoint/2010/main" spd="med" advClick="0" advTm="6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2133600" y="1200710"/>
            <a:ext cx="10058400" cy="5667153"/>
          </a:xfrm>
          <a:prstGeom prst="rect">
            <a:avLst/>
          </a:prstGeom>
        </p:spPr>
      </p:pic>
      <p:pic>
        <p:nvPicPr>
          <p:cNvPr id="4" name="Picture 3"/>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44874" y="45462"/>
            <a:ext cx="3879879" cy="3879879"/>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9117" y="34975"/>
            <a:ext cx="1939939" cy="1939939"/>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6754" y="2819033"/>
            <a:ext cx="6478427" cy="6478427"/>
          </a:xfrm>
          <a:prstGeom prst="rect">
            <a:avLst/>
          </a:prstGeom>
        </p:spPr>
      </p:pic>
      <p:sp>
        <p:nvSpPr>
          <p:cNvPr id="6" name="Rectangle 5"/>
          <p:cNvSpPr/>
          <p:nvPr/>
        </p:nvSpPr>
        <p:spPr>
          <a:xfrm>
            <a:off x="9319378" y="1200709"/>
            <a:ext cx="2859052" cy="56671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 name="Title 1"/>
          <p:cNvSpPr>
            <a:spLocks noGrp="1"/>
          </p:cNvSpPr>
          <p:nvPr>
            <p:ph type="title"/>
          </p:nvPr>
        </p:nvSpPr>
        <p:spPr>
          <a:xfrm>
            <a:off x="237698" y="398925"/>
            <a:ext cx="10515600" cy="512205"/>
          </a:xfrm>
        </p:spPr>
        <p:txBody>
          <a:bodyPr>
            <a:normAutofit fontScale="90000"/>
          </a:bodyPr>
          <a:lstStyle/>
          <a:p>
            <a:r>
              <a:rPr lang="en-US" dirty="0" smtClean="0"/>
              <a:t>Spring 2018 Seminars</a:t>
            </a:r>
            <a:endParaRPr lang="en-US" dirty="0"/>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4208" y="1469499"/>
            <a:ext cx="945147" cy="1098013"/>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74897" y="3156846"/>
            <a:ext cx="945147" cy="1037604"/>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4113504" y="1456300"/>
            <a:ext cx="970124" cy="1097280"/>
          </a:xfrm>
          <a:prstGeom prst="rect">
            <a:avLst/>
          </a:prstGeom>
          <a:noFill/>
          <a:extLst>
            <a:ext uri="{909E8E84-426E-40dd-AFC4-6F175D3DCCD1}">
              <a14:hiddenFill xmlns:a14="http://schemas.microsoft.com/office/drawing/2010/main" xmlns="">
                <a:solidFill>
                  <a:srgbClr val="FFFFFF"/>
                </a:solidFill>
              </a14:hiddenFill>
            </a:ext>
          </a:extLst>
        </p:spPr>
      </p:pic>
      <p:pic>
        <p:nvPicPr>
          <p:cNvPr id="3080" name="Picture 8"/>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114799" y="3045952"/>
            <a:ext cx="983674" cy="1183878"/>
          </a:xfrm>
          <a:prstGeom prst="rect">
            <a:avLst/>
          </a:prstGeom>
          <a:noFill/>
          <a:extLst>
            <a:ext uri="{909E8E84-426E-40dd-AFC4-6F175D3DCCD1}">
              <a14:hiddenFill xmlns:a14="http://schemas.microsoft.com/office/drawing/2010/main" xmlns="">
                <a:solidFill>
                  <a:srgbClr val="FFFFFF"/>
                </a:solidFill>
              </a14:hiddenFill>
            </a:ext>
          </a:extLst>
        </p:spPr>
      </p:pic>
      <p:pic>
        <p:nvPicPr>
          <p:cNvPr id="3082"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114800" y="4755470"/>
            <a:ext cx="919324" cy="1117009"/>
          </a:xfrm>
          <a:prstGeom prst="rect">
            <a:avLst/>
          </a:prstGeom>
          <a:noFill/>
          <a:extLst>
            <a:ext uri="{909E8E84-426E-40dd-AFC4-6F175D3DCCD1}">
              <a14:hiddenFill xmlns:a14="http://schemas.microsoft.com/office/drawing/2010/main" xmlns="">
                <a:solidFill>
                  <a:srgbClr val="FFFFFF"/>
                </a:solidFill>
              </a14:hiddenFill>
            </a:ext>
          </a:extLst>
        </p:spPr>
      </p:pic>
      <p:pic>
        <p:nvPicPr>
          <p:cNvPr id="3084"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8319330" y="1456300"/>
            <a:ext cx="911297" cy="1097280"/>
          </a:xfrm>
          <a:prstGeom prst="rect">
            <a:avLst/>
          </a:prstGeom>
          <a:noFill/>
          <a:extLst>
            <a:ext uri="{909E8E84-426E-40dd-AFC4-6F175D3DCCD1}">
              <a14:hiddenFill xmlns:a14="http://schemas.microsoft.com/office/drawing/2010/main" xmlns="">
                <a:solidFill>
                  <a:srgbClr val="FFFFFF"/>
                </a:solidFill>
              </a14:hiddenFill>
            </a:ext>
          </a:extLst>
        </p:spPr>
      </p:pic>
      <p:pic>
        <p:nvPicPr>
          <p:cNvPr id="3086" name="Picture 14"/>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8319330" y="3156846"/>
            <a:ext cx="986478" cy="107298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396015" y="1423806"/>
            <a:ext cx="2286000" cy="1077218"/>
          </a:xfrm>
          <a:prstGeom prst="rect">
            <a:avLst/>
          </a:prstGeom>
          <a:noFill/>
        </p:spPr>
        <p:txBody>
          <a:bodyPr wrap="square" rtlCol="0">
            <a:spAutoFit/>
          </a:bodyPr>
          <a:lstStyle/>
          <a:p>
            <a:r>
              <a:rPr lang="en-US" sz="1600" dirty="0" smtClean="0"/>
              <a:t>January 23</a:t>
            </a:r>
          </a:p>
          <a:p>
            <a:r>
              <a:rPr lang="en-US" sz="1600" b="1" dirty="0" smtClean="0"/>
              <a:t>Montserrat </a:t>
            </a:r>
            <a:r>
              <a:rPr lang="en-US" sz="1600" b="1" dirty="0" err="1" smtClean="0"/>
              <a:t>Anguera</a:t>
            </a:r>
            <a:endParaRPr lang="en-US" sz="1600" b="1" dirty="0" smtClean="0"/>
          </a:p>
          <a:p>
            <a:r>
              <a:rPr lang="en-US" sz="1600" dirty="0"/>
              <a:t>University of Pennsylvania</a:t>
            </a:r>
          </a:p>
        </p:txBody>
      </p:sp>
      <p:sp>
        <p:nvSpPr>
          <p:cNvPr id="13" name="TextBox 12"/>
          <p:cNvSpPr txBox="1"/>
          <p:nvPr/>
        </p:nvSpPr>
        <p:spPr>
          <a:xfrm>
            <a:off x="1410090" y="3158726"/>
            <a:ext cx="2286000" cy="1323439"/>
          </a:xfrm>
          <a:prstGeom prst="rect">
            <a:avLst/>
          </a:prstGeom>
          <a:noFill/>
        </p:spPr>
        <p:txBody>
          <a:bodyPr wrap="square" rtlCol="0">
            <a:spAutoFit/>
          </a:bodyPr>
          <a:lstStyle/>
          <a:p>
            <a:r>
              <a:rPr lang="en-US" sz="1600" dirty="0" smtClean="0"/>
              <a:t>February 15</a:t>
            </a:r>
          </a:p>
          <a:p>
            <a:r>
              <a:rPr lang="en-US" sz="1600" b="1" dirty="0" smtClean="0"/>
              <a:t>Nicholas </a:t>
            </a:r>
            <a:r>
              <a:rPr lang="en-US" sz="1600" b="1" dirty="0" err="1" smtClean="0"/>
              <a:t>Banovich</a:t>
            </a:r>
            <a:endParaRPr lang="en-US" sz="1600" b="1" dirty="0" smtClean="0"/>
          </a:p>
          <a:p>
            <a:r>
              <a:rPr lang="en-US" sz="1600" dirty="0"/>
              <a:t>Translational Genomics Research Institute</a:t>
            </a:r>
          </a:p>
        </p:txBody>
      </p:sp>
      <p:sp>
        <p:nvSpPr>
          <p:cNvPr id="14" name="TextBox 13"/>
          <p:cNvSpPr txBox="1"/>
          <p:nvPr/>
        </p:nvSpPr>
        <p:spPr>
          <a:xfrm>
            <a:off x="5231793" y="1569904"/>
            <a:ext cx="2954217" cy="830997"/>
          </a:xfrm>
          <a:prstGeom prst="rect">
            <a:avLst/>
          </a:prstGeom>
          <a:noFill/>
        </p:spPr>
        <p:txBody>
          <a:bodyPr wrap="square" rtlCol="0">
            <a:spAutoFit/>
          </a:bodyPr>
          <a:lstStyle/>
          <a:p>
            <a:r>
              <a:rPr lang="en-US" sz="1600" dirty="0" smtClean="0"/>
              <a:t>March </a:t>
            </a:r>
            <a:r>
              <a:rPr lang="en-US" sz="1600" dirty="0"/>
              <a:t>1</a:t>
            </a:r>
            <a:endParaRPr lang="en-US" sz="1600" dirty="0" smtClean="0"/>
          </a:p>
          <a:p>
            <a:r>
              <a:rPr lang="en-US" sz="1600" b="1" dirty="0" smtClean="0"/>
              <a:t>Israel </a:t>
            </a:r>
            <a:r>
              <a:rPr lang="en-US" sz="1600" b="1" dirty="0" err="1" smtClean="0"/>
              <a:t>Liberzon</a:t>
            </a:r>
            <a:endParaRPr lang="en-US" sz="1600" b="1" dirty="0" smtClean="0"/>
          </a:p>
          <a:p>
            <a:r>
              <a:rPr lang="en-US" sz="1600" dirty="0" smtClean="0"/>
              <a:t>University of Michigan</a:t>
            </a:r>
            <a:endParaRPr lang="en-US" sz="1600" dirty="0"/>
          </a:p>
        </p:txBody>
      </p:sp>
      <p:sp>
        <p:nvSpPr>
          <p:cNvPr id="15" name="TextBox 14"/>
          <p:cNvSpPr txBox="1"/>
          <p:nvPr/>
        </p:nvSpPr>
        <p:spPr>
          <a:xfrm>
            <a:off x="5233418" y="3132551"/>
            <a:ext cx="2286000" cy="830997"/>
          </a:xfrm>
          <a:prstGeom prst="rect">
            <a:avLst/>
          </a:prstGeom>
          <a:noFill/>
        </p:spPr>
        <p:txBody>
          <a:bodyPr wrap="square" rtlCol="0">
            <a:spAutoFit/>
          </a:bodyPr>
          <a:lstStyle/>
          <a:p>
            <a:r>
              <a:rPr lang="en-US" sz="1600" dirty="0" smtClean="0"/>
              <a:t>March 22</a:t>
            </a:r>
          </a:p>
          <a:p>
            <a:r>
              <a:rPr lang="en-US" sz="1600" b="1" dirty="0" smtClean="0"/>
              <a:t>Cecil </a:t>
            </a:r>
            <a:r>
              <a:rPr lang="en-US" sz="1600" b="1" dirty="0" err="1" smtClean="0"/>
              <a:t>M.Lewis</a:t>
            </a:r>
            <a:r>
              <a:rPr lang="en-US" sz="1600" b="1" dirty="0" smtClean="0"/>
              <a:t>, Jr.</a:t>
            </a:r>
          </a:p>
          <a:p>
            <a:r>
              <a:rPr lang="en-US" sz="1600" dirty="0" smtClean="0"/>
              <a:t>University of Oklahoma</a:t>
            </a:r>
            <a:endParaRPr lang="en-US" sz="1600" dirty="0"/>
          </a:p>
        </p:txBody>
      </p:sp>
      <p:sp>
        <p:nvSpPr>
          <p:cNvPr id="16" name="TextBox 15"/>
          <p:cNvSpPr txBox="1"/>
          <p:nvPr/>
        </p:nvSpPr>
        <p:spPr>
          <a:xfrm>
            <a:off x="5233418" y="4755470"/>
            <a:ext cx="2859052" cy="861774"/>
          </a:xfrm>
          <a:prstGeom prst="rect">
            <a:avLst/>
          </a:prstGeom>
          <a:noFill/>
        </p:spPr>
        <p:txBody>
          <a:bodyPr wrap="square" rtlCol="0">
            <a:spAutoFit/>
          </a:bodyPr>
          <a:lstStyle/>
          <a:p>
            <a:r>
              <a:rPr lang="en-US" sz="1600" dirty="0" smtClean="0"/>
              <a:t>April 12</a:t>
            </a:r>
          </a:p>
          <a:p>
            <a:r>
              <a:rPr lang="en-US" sz="1600" b="1" dirty="0" err="1" smtClean="0"/>
              <a:t>Mihaela</a:t>
            </a:r>
            <a:r>
              <a:rPr lang="en-US" sz="1600" b="1" dirty="0" smtClean="0"/>
              <a:t> </a:t>
            </a:r>
            <a:r>
              <a:rPr lang="en-US" sz="1600" b="1" dirty="0" err="1" smtClean="0"/>
              <a:t>Pavlicev</a:t>
            </a:r>
            <a:endParaRPr lang="en-US" sz="1600" b="1" dirty="0" smtClean="0"/>
          </a:p>
          <a:p>
            <a:r>
              <a:rPr lang="en-US" sz="1600" dirty="0" smtClean="0"/>
              <a:t>University </a:t>
            </a:r>
            <a:r>
              <a:rPr lang="en-US" sz="1600" dirty="0"/>
              <a:t>of Cincinnati</a:t>
            </a:r>
            <a:r>
              <a:rPr lang="en-US" dirty="0"/>
              <a:t> </a:t>
            </a:r>
            <a:endParaRPr lang="en-US" sz="1600" dirty="0"/>
          </a:p>
        </p:txBody>
      </p:sp>
      <p:sp>
        <p:nvSpPr>
          <p:cNvPr id="17" name="TextBox 16"/>
          <p:cNvSpPr txBox="1"/>
          <p:nvPr/>
        </p:nvSpPr>
        <p:spPr>
          <a:xfrm>
            <a:off x="9327920" y="1490294"/>
            <a:ext cx="2859052" cy="1077218"/>
          </a:xfrm>
          <a:prstGeom prst="rect">
            <a:avLst/>
          </a:prstGeom>
          <a:noFill/>
        </p:spPr>
        <p:txBody>
          <a:bodyPr wrap="square" rtlCol="0">
            <a:spAutoFit/>
          </a:bodyPr>
          <a:lstStyle/>
          <a:p>
            <a:r>
              <a:rPr lang="en-US" sz="1600" dirty="0" smtClean="0"/>
              <a:t>April 19</a:t>
            </a:r>
          </a:p>
          <a:p>
            <a:r>
              <a:rPr lang="en-US" sz="1600" b="1" dirty="0" smtClean="0"/>
              <a:t>Andres Moreno Estrada</a:t>
            </a:r>
          </a:p>
          <a:p>
            <a:r>
              <a:rPr lang="en-US" sz="1600" dirty="0"/>
              <a:t>National Laboratory of Genomics for Biodiversity</a:t>
            </a:r>
          </a:p>
        </p:txBody>
      </p:sp>
      <p:sp>
        <p:nvSpPr>
          <p:cNvPr id="18" name="TextBox 17"/>
          <p:cNvSpPr txBox="1"/>
          <p:nvPr/>
        </p:nvSpPr>
        <p:spPr>
          <a:xfrm>
            <a:off x="9434963" y="3156846"/>
            <a:ext cx="3143898" cy="830997"/>
          </a:xfrm>
          <a:prstGeom prst="rect">
            <a:avLst/>
          </a:prstGeom>
          <a:noFill/>
        </p:spPr>
        <p:txBody>
          <a:bodyPr wrap="square" rtlCol="0">
            <a:spAutoFit/>
          </a:bodyPr>
          <a:lstStyle/>
          <a:p>
            <a:r>
              <a:rPr lang="en-US" sz="1600" dirty="0" smtClean="0"/>
              <a:t>April 26</a:t>
            </a:r>
          </a:p>
          <a:p>
            <a:r>
              <a:rPr lang="en-US" sz="1600" b="1" dirty="0" smtClean="0"/>
              <a:t>Jens Kuhn</a:t>
            </a:r>
          </a:p>
          <a:p>
            <a:r>
              <a:rPr lang="en-US" sz="1600" dirty="0"/>
              <a:t>Fort Detrick</a:t>
            </a:r>
          </a:p>
        </p:txBody>
      </p:sp>
      <p:sp>
        <p:nvSpPr>
          <p:cNvPr id="19" name="TextBox 18"/>
          <p:cNvSpPr txBox="1"/>
          <p:nvPr/>
        </p:nvSpPr>
        <p:spPr>
          <a:xfrm>
            <a:off x="1456089" y="4851621"/>
            <a:ext cx="2954217" cy="830997"/>
          </a:xfrm>
          <a:prstGeom prst="rect">
            <a:avLst/>
          </a:prstGeom>
          <a:noFill/>
        </p:spPr>
        <p:txBody>
          <a:bodyPr wrap="square" rtlCol="0">
            <a:spAutoFit/>
          </a:bodyPr>
          <a:lstStyle/>
          <a:p>
            <a:r>
              <a:rPr lang="en-US" sz="1600" dirty="0" smtClean="0"/>
              <a:t>February 22</a:t>
            </a:r>
          </a:p>
          <a:p>
            <a:r>
              <a:rPr lang="en-US" sz="1600" b="1" dirty="0" smtClean="0"/>
              <a:t>George </a:t>
            </a:r>
            <a:r>
              <a:rPr lang="en-US" sz="1600" b="1" dirty="0" err="1" smtClean="0"/>
              <a:t>Somero</a:t>
            </a:r>
            <a:endParaRPr lang="en-US" sz="1600" b="1" dirty="0" smtClean="0"/>
          </a:p>
          <a:p>
            <a:r>
              <a:rPr lang="en-US" sz="1600" dirty="0" smtClean="0"/>
              <a:t>Stanford University</a:t>
            </a:r>
            <a:endParaRPr lang="en-US" sz="1600" dirty="0"/>
          </a:p>
        </p:txBody>
      </p:sp>
      <p:pic>
        <p:nvPicPr>
          <p:cNvPr id="3088" name="Picture 16"/>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435373" y="4755470"/>
            <a:ext cx="884670" cy="1117009"/>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Rectangle 23"/>
          <p:cNvSpPr/>
          <p:nvPr/>
        </p:nvSpPr>
        <p:spPr>
          <a:xfrm>
            <a:off x="7612587" y="5073948"/>
            <a:ext cx="4197611" cy="15170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131728" y="4841406"/>
            <a:ext cx="4606470" cy="319808"/>
          </a:xfrm>
          <a:prstGeom prst="rect">
            <a:avLst/>
          </a:prstGeom>
          <a:solidFill>
            <a:srgbClr val="FEC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757962" y="6386489"/>
            <a:ext cx="4271868" cy="319808"/>
          </a:xfrm>
          <a:prstGeom prst="rect">
            <a:avLst/>
          </a:prstGeom>
          <a:solidFill>
            <a:srgbClr val="FEC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757962" y="5232327"/>
            <a:ext cx="3947541" cy="1154162"/>
          </a:xfrm>
          <a:prstGeom prst="rect">
            <a:avLst/>
          </a:prstGeom>
          <a:noFill/>
        </p:spPr>
        <p:txBody>
          <a:bodyPr wrap="square" rtlCol="0">
            <a:spAutoFit/>
          </a:bodyPr>
          <a:lstStyle/>
          <a:p>
            <a:pPr algn="ctr"/>
            <a:r>
              <a:rPr lang="en-US" dirty="0" smtClean="0">
                <a:solidFill>
                  <a:schemeClr val="bg1"/>
                </a:solidFill>
              </a:rPr>
              <a:t>Thursdays at 12pm in LSC 202</a:t>
            </a:r>
          </a:p>
          <a:p>
            <a:pPr algn="ctr"/>
            <a:r>
              <a:rPr lang="en-US" dirty="0" smtClean="0">
                <a:solidFill>
                  <a:schemeClr val="bg1"/>
                </a:solidFill>
              </a:rPr>
              <a:t>    Visit evmed.asu.edu to RSVP</a:t>
            </a:r>
          </a:p>
          <a:p>
            <a:pPr algn="ctr"/>
            <a:endParaRPr lang="en-US" sz="1100" dirty="0" smtClean="0">
              <a:solidFill>
                <a:schemeClr val="bg1"/>
              </a:solidFill>
            </a:endParaRPr>
          </a:p>
          <a:p>
            <a:pPr algn="ctr"/>
            <a:r>
              <a:rPr lang="en-US" sz="1100" dirty="0" smtClean="0">
                <a:solidFill>
                  <a:schemeClr val="bg1"/>
                </a:solidFill>
              </a:rPr>
              <a:t>Videos of past talks can also be </a:t>
            </a:r>
          </a:p>
          <a:p>
            <a:pPr algn="ctr"/>
            <a:r>
              <a:rPr lang="en-US" sz="1100" dirty="0" smtClean="0">
                <a:solidFill>
                  <a:schemeClr val="bg1"/>
                </a:solidFill>
              </a:rPr>
              <a:t>found at evmed.asu.edu</a:t>
            </a:r>
            <a:endParaRPr lang="en-US" sz="1100" dirty="0">
              <a:solidFill>
                <a:schemeClr val="bg1"/>
              </a:solidFill>
            </a:endParaRPr>
          </a:p>
        </p:txBody>
      </p:sp>
    </p:spTree>
    <p:extLst>
      <p:ext uri="{BB962C8B-B14F-4D97-AF65-F5344CB8AC3E}">
        <p14:creationId xmlns:p14="http://schemas.microsoft.com/office/powerpoint/2010/main" val="4040638963"/>
      </p:ext>
    </p:extLst>
  </p:cSld>
  <p:clrMapOvr>
    <a:masterClrMapping/>
  </p:clrMapOvr>
  <mc:AlternateContent xmlns:mc="http://schemas.openxmlformats.org/markup-compatibility/2006">
    <mc:Choice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6502" y="3226063"/>
            <a:ext cx="3089724" cy="125159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0421" y="4572147"/>
            <a:ext cx="3192465" cy="1087218"/>
          </a:xfrm>
          <a:prstGeom prst="rect">
            <a:avLst/>
          </a:prstGeom>
        </p:spPr>
      </p:pic>
      <p:sp>
        <p:nvSpPr>
          <p:cNvPr id="2" name="Title 1"/>
          <p:cNvSpPr>
            <a:spLocks noGrp="1"/>
          </p:cNvSpPr>
          <p:nvPr>
            <p:ph type="title"/>
          </p:nvPr>
        </p:nvSpPr>
        <p:spPr>
          <a:xfrm>
            <a:off x="393405" y="387201"/>
            <a:ext cx="10515600" cy="512205"/>
          </a:xfrm>
        </p:spPr>
        <p:txBody>
          <a:bodyPr>
            <a:noAutofit/>
          </a:bodyPr>
          <a:lstStyle/>
          <a:p>
            <a:r>
              <a:rPr lang="en-US" sz="5400" dirty="0" smtClean="0">
                <a:latin typeface="Akzidenz-Grotesk Pro Med" panose="02000603030000020004" pitchFamily="50" charset="0"/>
              </a:rPr>
              <a:t>Past Major Events</a:t>
            </a:r>
            <a:endParaRPr lang="en-US" sz="5400" dirty="0">
              <a:latin typeface="Akzidenz-Grotesk Pro Med" panose="02000603030000020004" pitchFamily="50" charset="0"/>
            </a:endParaRPr>
          </a:p>
        </p:txBody>
      </p:sp>
      <p:sp>
        <p:nvSpPr>
          <p:cNvPr id="3" name="Content Placeholder 2"/>
          <p:cNvSpPr>
            <a:spLocks noGrp="1"/>
          </p:cNvSpPr>
          <p:nvPr>
            <p:ph sz="half" idx="1"/>
          </p:nvPr>
        </p:nvSpPr>
        <p:spPr>
          <a:xfrm>
            <a:off x="403030" y="1036690"/>
            <a:ext cx="6733097" cy="5206177"/>
          </a:xfrm>
        </p:spPr>
        <p:txBody>
          <a:bodyPr>
            <a:noAutofit/>
          </a:bodyPr>
          <a:lstStyle/>
          <a:p>
            <a:pPr>
              <a:lnSpc>
                <a:spcPct val="120000"/>
              </a:lnSpc>
              <a:spcBef>
                <a:spcPts val="600"/>
              </a:spcBef>
            </a:pPr>
            <a:r>
              <a:rPr lang="en-US" sz="1800" dirty="0" smtClean="0"/>
              <a:t>Symposium on Evolution and Global Health for The Lancet. October 2014</a:t>
            </a:r>
          </a:p>
          <a:p>
            <a:pPr>
              <a:lnSpc>
                <a:spcPct val="120000"/>
              </a:lnSpc>
              <a:spcBef>
                <a:spcPts val="600"/>
              </a:spcBef>
            </a:pPr>
            <a:r>
              <a:rPr lang="en-US" sz="1800" i="1" dirty="0" smtClean="0"/>
              <a:t>Are women superior to men? A panel discussion on evolution and sex differences</a:t>
            </a:r>
            <a:r>
              <a:rPr lang="en-US" sz="1800" dirty="0" smtClean="0"/>
              <a:t>, featuring Mel Konner and Sarah Hrdy. August 2015</a:t>
            </a:r>
          </a:p>
          <a:p>
            <a:pPr>
              <a:lnSpc>
                <a:spcPct val="120000"/>
              </a:lnSpc>
              <a:spcBef>
                <a:spcPts val="600"/>
              </a:spcBef>
            </a:pPr>
            <a:r>
              <a:rPr lang="en-US" sz="1800" dirty="0" smtClean="0"/>
              <a:t>Conference on Complex Systems 2015 Symposium: </a:t>
            </a:r>
            <a:r>
              <a:rPr lang="en-US" sz="1800" i="1" dirty="0" smtClean="0"/>
              <a:t>What Complex Systems Theory offers to Evolutionary Medicine</a:t>
            </a:r>
            <a:r>
              <a:rPr lang="en-US" sz="1800" dirty="0" smtClean="0"/>
              <a:t>. September 2015</a:t>
            </a:r>
          </a:p>
          <a:p>
            <a:pPr>
              <a:lnSpc>
                <a:spcPct val="120000"/>
              </a:lnSpc>
              <a:spcBef>
                <a:spcPts val="600"/>
              </a:spcBef>
            </a:pPr>
            <a:r>
              <a:rPr lang="en-US" sz="1800" dirty="0" smtClean="0"/>
              <a:t>Steven Austad on Aging, a workshop in February 2016.</a:t>
            </a:r>
          </a:p>
          <a:p>
            <a:pPr>
              <a:lnSpc>
                <a:spcPct val="120000"/>
              </a:lnSpc>
              <a:spcBef>
                <a:spcPts val="600"/>
              </a:spcBef>
            </a:pPr>
            <a:r>
              <a:rPr lang="en-US" sz="1800" dirty="0" smtClean="0"/>
              <a:t>Darwin Day featuring Lee </a:t>
            </a:r>
            <a:r>
              <a:rPr lang="en-US" sz="1800" dirty="0" err="1" smtClean="0"/>
              <a:t>Dugatkin</a:t>
            </a:r>
            <a:r>
              <a:rPr lang="en-US" sz="1800" dirty="0" smtClean="0"/>
              <a:t>, </a:t>
            </a:r>
            <a:r>
              <a:rPr lang="en-US" sz="1800" i="1" dirty="0" smtClean="0"/>
              <a:t>The Evolution of Goodness, Justice, and Empathy. </a:t>
            </a:r>
            <a:r>
              <a:rPr lang="en-US" sz="1800" i="1" dirty="0"/>
              <a:t/>
            </a:r>
            <a:br>
              <a:rPr lang="en-US" sz="1800" i="1" dirty="0"/>
            </a:br>
            <a:r>
              <a:rPr lang="en-US" sz="1800" dirty="0" smtClean="0"/>
              <a:t>February 2016</a:t>
            </a:r>
          </a:p>
          <a:p>
            <a:pPr>
              <a:lnSpc>
                <a:spcPct val="120000"/>
              </a:lnSpc>
              <a:spcBef>
                <a:spcPts val="600"/>
              </a:spcBef>
            </a:pPr>
            <a:r>
              <a:rPr lang="en-US" sz="1800" dirty="0"/>
              <a:t>American Association for the Advancement of Science (AAAS) </a:t>
            </a:r>
            <a:r>
              <a:rPr lang="en-US" sz="1800" dirty="0" smtClean="0"/>
              <a:t>Meeting Symposium: </a:t>
            </a:r>
            <a:r>
              <a:rPr lang="en-US" sz="1800" i="1" dirty="0" smtClean="0"/>
              <a:t>Evolutionary Biology Impacts on Medicine and Public Health.</a:t>
            </a:r>
            <a:r>
              <a:rPr lang="en-US" sz="1800" dirty="0" smtClean="0"/>
              <a:t> February 2016. Held in Washington, D.C.</a:t>
            </a:r>
            <a:endParaRPr lang="en-US" sz="180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65079" y="2543814"/>
            <a:ext cx="3086884" cy="1250450"/>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2583" t="2015" r="2114" b="72157"/>
          <a:stretch/>
        </p:blipFill>
        <p:spPr>
          <a:xfrm>
            <a:off x="7402948" y="1532013"/>
            <a:ext cx="3089724" cy="108359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1387" y="5823460"/>
            <a:ext cx="2924262" cy="525285"/>
          </a:xfrm>
          <a:prstGeom prst="rect">
            <a:avLst/>
          </a:prstGeom>
        </p:spPr>
      </p:pic>
    </p:spTree>
    <p:extLst>
      <p:ext uri="{BB962C8B-B14F-4D97-AF65-F5344CB8AC3E}">
        <p14:creationId xmlns:p14="http://schemas.microsoft.com/office/powerpoint/2010/main" val="416472000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405" y="387201"/>
            <a:ext cx="10515600" cy="512205"/>
          </a:xfrm>
        </p:spPr>
        <p:txBody>
          <a:bodyPr>
            <a:noAutofit/>
          </a:bodyPr>
          <a:lstStyle/>
          <a:p>
            <a:r>
              <a:rPr lang="en-US" sz="5400" dirty="0" smtClean="0">
                <a:latin typeface="Akzidenz-Grotesk Pro Med" panose="02000603030000020004" pitchFamily="50" charset="0"/>
              </a:rPr>
              <a:t>Past Major Events (contd.)</a:t>
            </a:r>
            <a:endParaRPr lang="en-US" sz="5400" dirty="0">
              <a:latin typeface="Akzidenz-Grotesk Pro Med" panose="02000603030000020004" pitchFamily="50" charset="0"/>
            </a:endParaRPr>
          </a:p>
        </p:txBody>
      </p:sp>
      <p:sp>
        <p:nvSpPr>
          <p:cNvPr id="3" name="Content Placeholder 2"/>
          <p:cNvSpPr>
            <a:spLocks noGrp="1"/>
          </p:cNvSpPr>
          <p:nvPr>
            <p:ph sz="half" idx="1"/>
          </p:nvPr>
        </p:nvSpPr>
        <p:spPr>
          <a:xfrm>
            <a:off x="403030" y="1036690"/>
            <a:ext cx="6733097" cy="5206177"/>
          </a:xfrm>
        </p:spPr>
        <p:txBody>
          <a:bodyPr>
            <a:noAutofit/>
          </a:bodyPr>
          <a:lstStyle/>
          <a:p>
            <a:pPr>
              <a:lnSpc>
                <a:spcPct val="120000"/>
              </a:lnSpc>
              <a:spcBef>
                <a:spcPts val="600"/>
              </a:spcBef>
            </a:pPr>
            <a:r>
              <a:rPr lang="en-US" sz="1800" dirty="0" smtClean="0"/>
              <a:t>Darwin Day featuring Barbara </a:t>
            </a:r>
            <a:r>
              <a:rPr lang="en-US" sz="1800" dirty="0" err="1" smtClean="0"/>
              <a:t>Natterson</a:t>
            </a:r>
            <a:r>
              <a:rPr lang="en-US" sz="1800" dirty="0"/>
              <a:t>-</a:t>
            </a:r>
            <a:r>
              <a:rPr lang="en-US" sz="1800" dirty="0" smtClean="0"/>
              <a:t>Horowitz, </a:t>
            </a:r>
            <a:r>
              <a:rPr lang="en-US" sz="1800" i="1" dirty="0" smtClean="0"/>
              <a:t>Not Uniquely Human</a:t>
            </a:r>
            <a:r>
              <a:rPr lang="en-US" sz="1800" i="1" dirty="0"/>
              <a:t/>
            </a:r>
            <a:br>
              <a:rPr lang="en-US" sz="1800" i="1" dirty="0"/>
            </a:br>
            <a:r>
              <a:rPr lang="en-US" sz="1800" dirty="0" smtClean="0"/>
              <a:t>February 2017</a:t>
            </a:r>
          </a:p>
          <a:p>
            <a:pPr>
              <a:lnSpc>
                <a:spcPct val="120000"/>
              </a:lnSpc>
              <a:spcBef>
                <a:spcPts val="600"/>
              </a:spcBef>
            </a:pPr>
            <a:endParaRPr lang="en-US" sz="1800" dirty="0" smtClean="0"/>
          </a:p>
          <a:p>
            <a:pPr>
              <a:lnSpc>
                <a:spcPct val="120000"/>
              </a:lnSpc>
              <a:spcBef>
                <a:spcPts val="600"/>
              </a:spcBef>
            </a:pPr>
            <a:r>
              <a:rPr lang="en-US" sz="1800" dirty="0" smtClean="0"/>
              <a:t>Symposium on Evolutionary medicine and complex </a:t>
            </a:r>
            <a:r>
              <a:rPr lang="en-US" sz="1800" smtClean="0"/>
              <a:t>adaptive systems.</a:t>
            </a:r>
            <a:r>
              <a:rPr lang="en-US" sz="1800" i="1" dirty="0" smtClean="0"/>
              <a:t/>
            </a:r>
            <a:br>
              <a:rPr lang="en-US" sz="1800" i="1" dirty="0" smtClean="0"/>
            </a:br>
            <a:r>
              <a:rPr lang="en-US" sz="1800" dirty="0" smtClean="0"/>
              <a:t>February 2017</a:t>
            </a:r>
          </a:p>
          <a:p>
            <a:pPr>
              <a:lnSpc>
                <a:spcPct val="120000"/>
              </a:lnSpc>
              <a:spcBef>
                <a:spcPts val="600"/>
              </a:spcBef>
            </a:pPr>
            <a:endParaRPr lang="en-US" sz="1800" dirty="0"/>
          </a:p>
          <a:p>
            <a:pPr marL="0" indent="0">
              <a:lnSpc>
                <a:spcPct val="120000"/>
              </a:lnSpc>
              <a:spcBef>
                <a:spcPts val="600"/>
              </a:spcBef>
              <a:buNone/>
            </a:pPr>
            <a:endParaRPr lang="en-US" sz="1800" dirty="0"/>
          </a:p>
          <a:p>
            <a:pPr>
              <a:lnSpc>
                <a:spcPct val="120000"/>
              </a:lnSpc>
              <a:spcBef>
                <a:spcPts val="600"/>
              </a:spcBef>
            </a:pPr>
            <a:endParaRPr lang="en-US" sz="18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6066" y="1774038"/>
            <a:ext cx="4186989" cy="951588"/>
          </a:xfrm>
          <a:prstGeom prst="rect">
            <a:avLst/>
          </a:prstGeom>
        </p:spPr>
      </p:pic>
    </p:spTree>
    <p:extLst>
      <p:ext uri="{BB962C8B-B14F-4D97-AF65-F5344CB8AC3E}">
        <p14:creationId xmlns:p14="http://schemas.microsoft.com/office/powerpoint/2010/main" val="420497928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9240"/>
            <a:ext cx="5097175" cy="6553511"/>
          </a:xfrm>
          <a:prstGeom prst="rect">
            <a:avLst/>
          </a:prstGeom>
        </p:spPr>
      </p:pic>
      <p:sp>
        <p:nvSpPr>
          <p:cNvPr id="2" name="Title 1"/>
          <p:cNvSpPr>
            <a:spLocks noGrp="1"/>
          </p:cNvSpPr>
          <p:nvPr>
            <p:ph type="title"/>
          </p:nvPr>
        </p:nvSpPr>
        <p:spPr>
          <a:xfrm>
            <a:off x="551121" y="153138"/>
            <a:ext cx="10515600" cy="512205"/>
          </a:xfrm>
        </p:spPr>
        <p:txBody>
          <a:bodyPr>
            <a:normAutofit fontScale="90000"/>
          </a:bodyPr>
          <a:lstStyle/>
          <a:p>
            <a:r>
              <a:rPr lang="en-US" dirty="0" smtClean="0"/>
              <a:t>Fall 2017</a:t>
            </a:r>
            <a:endParaRPr lang="en-US" dirty="0"/>
          </a:p>
        </p:txBody>
      </p:sp>
      <p:sp>
        <p:nvSpPr>
          <p:cNvPr id="3" name="Content Placeholder 2"/>
          <p:cNvSpPr>
            <a:spLocks noGrp="1"/>
          </p:cNvSpPr>
          <p:nvPr>
            <p:ph sz="half" idx="1"/>
          </p:nvPr>
        </p:nvSpPr>
        <p:spPr>
          <a:xfrm>
            <a:off x="5808921" y="1553068"/>
            <a:ext cx="5863967" cy="3908426"/>
          </a:xfrm>
        </p:spPr>
        <p:txBody>
          <a:bodyPr>
            <a:normAutofit/>
          </a:bodyPr>
          <a:lstStyle/>
          <a:p>
            <a:r>
              <a:rPr lang="en-US" sz="2000" dirty="0" smtClean="0"/>
              <a:t>CEM hosted </a:t>
            </a:r>
            <a:r>
              <a:rPr lang="en-US" sz="2000" dirty="0"/>
              <a:t>7</a:t>
            </a:r>
            <a:r>
              <a:rPr lang="en-US" sz="2000" dirty="0" smtClean="0"/>
              <a:t> seminar speakers in Fall 2017</a:t>
            </a:r>
          </a:p>
          <a:p>
            <a:endParaRPr lang="en-US" sz="2000" dirty="0"/>
          </a:p>
          <a:p>
            <a:r>
              <a:rPr lang="en-US" sz="2000" dirty="0" smtClean="0"/>
              <a:t>The third annual ISEMPH meeting was held in Groningen, The Netherlands </a:t>
            </a:r>
          </a:p>
          <a:p>
            <a:endParaRPr lang="en-US" sz="20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6538" y="3335832"/>
            <a:ext cx="5272086" cy="1506310"/>
          </a:xfrm>
          <a:prstGeom prst="rect">
            <a:avLst/>
          </a:prstGeom>
        </p:spPr>
      </p:pic>
    </p:spTree>
    <p:extLst>
      <p:ext uri="{BB962C8B-B14F-4D97-AF65-F5344CB8AC3E}">
        <p14:creationId xmlns:p14="http://schemas.microsoft.com/office/powerpoint/2010/main" val="423668514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xmlns:p14="http://schemas.microsoft.com/office/powerpoint/2010/main" spd="med" advClick="0" advTm="6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020" y="2027301"/>
            <a:ext cx="9028813" cy="2954419"/>
          </a:xfrm>
        </p:spPr>
        <p:txBody>
          <a:bodyPr>
            <a:noAutofit/>
          </a:bodyPr>
          <a:lstStyle/>
          <a:p>
            <a:pPr algn="ctr"/>
            <a:r>
              <a:rPr lang="en-US" sz="4800" dirty="0" smtClean="0">
                <a:latin typeface="Akzidenz-Grotesk Pro Med" panose="02000603030000020004" pitchFamily="50" charset="0"/>
              </a:rPr>
              <a:t>Sign up for our newsletter and </a:t>
            </a:r>
            <a:br>
              <a:rPr lang="en-US" sz="4800" dirty="0" smtClean="0">
                <a:latin typeface="Akzidenz-Grotesk Pro Med" panose="02000603030000020004" pitchFamily="50" charset="0"/>
              </a:rPr>
            </a:br>
            <a:r>
              <a:rPr lang="en-US" sz="4800" dirty="0" smtClean="0">
                <a:latin typeface="Akzidenz-Grotesk Pro Med" panose="02000603030000020004" pitchFamily="50" charset="0"/>
              </a:rPr>
              <a:t>stay up-to-date with news and events </a:t>
            </a:r>
            <a:r>
              <a:rPr lang="en-US" sz="5400" dirty="0" smtClean="0">
                <a:latin typeface="Akzidenz-Grotesk Pro Med" panose="02000603030000020004" pitchFamily="50" charset="0"/>
              </a:rPr>
              <a:t/>
            </a:r>
            <a:br>
              <a:rPr lang="en-US" sz="5400" dirty="0" smtClean="0">
                <a:latin typeface="Akzidenz-Grotesk Pro Med" panose="02000603030000020004" pitchFamily="50" charset="0"/>
              </a:rPr>
            </a:br>
            <a:r>
              <a:rPr lang="en-US" sz="5400" dirty="0">
                <a:latin typeface="Akzidenz-Grotesk Pro Med" panose="02000603030000020004" pitchFamily="50" charset="0"/>
              </a:rPr>
              <a:t/>
            </a:r>
            <a:br>
              <a:rPr lang="en-US" sz="5400" dirty="0">
                <a:latin typeface="Akzidenz-Grotesk Pro Med" panose="02000603030000020004" pitchFamily="50" charset="0"/>
              </a:rPr>
            </a:br>
            <a:r>
              <a:rPr lang="en-US" sz="5400" dirty="0" smtClean="0">
                <a:latin typeface="Akzidenz-Grotesk Pro Med" panose="02000603030000020004" pitchFamily="50" charset="0"/>
              </a:rPr>
              <a:t>evmed.asu.edu</a:t>
            </a:r>
            <a:endParaRPr lang="en-US" sz="5400" dirty="0">
              <a:latin typeface="Akzidenz-Grotesk Pro Med" panose="02000603030000020004" pitchFamily="50" charset="0"/>
            </a:endParaRPr>
          </a:p>
        </p:txBody>
      </p:sp>
    </p:spTree>
    <p:extLst>
      <p:ext uri="{BB962C8B-B14F-4D97-AF65-F5344CB8AC3E}">
        <p14:creationId xmlns:p14="http://schemas.microsoft.com/office/powerpoint/2010/main" val="136274152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890" y="644260"/>
            <a:ext cx="10515600" cy="512205"/>
          </a:xfrm>
        </p:spPr>
        <p:txBody>
          <a:bodyPr>
            <a:normAutofit fontScale="90000"/>
          </a:bodyPr>
          <a:lstStyle/>
          <a:p>
            <a:r>
              <a:rPr lang="en-US" sz="6000" dirty="0" smtClean="0">
                <a:latin typeface="Akzidenz-Grotesk Pro Med" panose="02000603030000020004" pitchFamily="50" charset="0"/>
              </a:rPr>
              <a:t>Staff</a:t>
            </a:r>
            <a:endParaRPr lang="en-US" sz="6000" dirty="0">
              <a:latin typeface="Akzidenz-Grotesk Pro Med" panose="02000603030000020004" pitchFamily="50" charset="0"/>
            </a:endParaRPr>
          </a:p>
        </p:txBody>
      </p:sp>
      <p:sp>
        <p:nvSpPr>
          <p:cNvPr id="3" name="Content Placeholder 2"/>
          <p:cNvSpPr>
            <a:spLocks noGrp="1"/>
          </p:cNvSpPr>
          <p:nvPr>
            <p:ph idx="1"/>
          </p:nvPr>
        </p:nvSpPr>
        <p:spPr>
          <a:xfrm>
            <a:off x="522890" y="1354695"/>
            <a:ext cx="9997965" cy="4320149"/>
          </a:xfrm>
        </p:spPr>
        <p:txBody>
          <a:bodyPr>
            <a:noAutofit/>
          </a:bodyPr>
          <a:lstStyle/>
          <a:p>
            <a:pPr marL="0" indent="0">
              <a:buNone/>
            </a:pPr>
            <a:r>
              <a:rPr lang="en-US" sz="2400" dirty="0" smtClean="0"/>
              <a:t>Director—Randolph Nesse</a:t>
            </a:r>
          </a:p>
          <a:p>
            <a:pPr marL="0" indent="0">
              <a:buNone/>
            </a:pPr>
            <a:r>
              <a:rPr lang="en-US" sz="2400" dirty="0" smtClean="0"/>
              <a:t>Associate Director—Anne Stone</a:t>
            </a:r>
          </a:p>
          <a:p>
            <a:pPr marL="0" indent="0">
              <a:buNone/>
            </a:pPr>
            <a:r>
              <a:rPr lang="en-US" sz="2400" dirty="0" smtClean="0"/>
              <a:t>Assistant Director—Jennifer Vazquez </a:t>
            </a:r>
          </a:p>
          <a:p>
            <a:pPr marL="0" indent="0">
              <a:buNone/>
            </a:pPr>
            <a:endParaRPr lang="en-US" sz="2400" dirty="0" smtClean="0"/>
          </a:p>
          <a:p>
            <a:pPr marL="0" indent="0">
              <a:buNone/>
            </a:pPr>
            <a:r>
              <a:rPr lang="en-US" sz="2400" dirty="0" smtClean="0"/>
              <a:t>Education Programs Coordinator Sr.—Lenora Ott</a:t>
            </a:r>
          </a:p>
          <a:p>
            <a:pPr marL="0" indent="0">
              <a:buNone/>
            </a:pPr>
            <a:r>
              <a:rPr lang="en-US" sz="2400" dirty="0" smtClean="0"/>
              <a:t>Business Operations Specialist—Jackie Smith</a:t>
            </a:r>
          </a:p>
          <a:p>
            <a:pPr marL="0" indent="0">
              <a:buNone/>
            </a:pPr>
            <a:r>
              <a:rPr lang="en-US" sz="2400" dirty="0"/>
              <a:t>Communications &amp; Events Coordinator– </a:t>
            </a:r>
            <a:r>
              <a:rPr lang="en-US" sz="2400" dirty="0" smtClean="0"/>
              <a:t>Jason Krell</a:t>
            </a:r>
            <a:endParaRPr lang="en-US" sz="2400" dirty="0"/>
          </a:p>
          <a:p>
            <a:pPr marL="0" indent="0">
              <a:buNone/>
            </a:pPr>
            <a:endParaRPr lang="en-US" sz="2400" dirty="0" smtClean="0"/>
          </a:p>
          <a:p>
            <a:pPr marL="0" indent="0">
              <a:buNone/>
            </a:pPr>
            <a:r>
              <a:rPr lang="en-US" sz="2400" dirty="0" smtClean="0"/>
              <a:t>Web Developer - Suhail Ghafoor</a:t>
            </a:r>
          </a:p>
          <a:p>
            <a:pPr marL="0" indent="0">
              <a:buNone/>
            </a:pPr>
            <a:r>
              <a:rPr lang="en-US" sz="2400" dirty="0" smtClean="0"/>
              <a:t>Communications &amp; Office Assistant – Navinkumar Krishnan</a:t>
            </a:r>
            <a:endParaRPr lang="en-US" sz="2400" dirty="0"/>
          </a:p>
          <a:p>
            <a:pPr marL="0" indent="0">
              <a:buNone/>
            </a:pPr>
            <a:endParaRPr lang="en-US" sz="2400" dirty="0" smtClean="0"/>
          </a:p>
          <a:p>
            <a:pPr marL="0" indent="0">
              <a:buNone/>
            </a:pPr>
            <a:endParaRPr lang="en-US" sz="2400" dirty="0" smtClean="0"/>
          </a:p>
          <a:p>
            <a:pPr marL="0" indent="0">
              <a:buNone/>
            </a:pPr>
            <a:endParaRPr lang="en-US" sz="2400" dirty="0" smtClean="0"/>
          </a:p>
          <a:p>
            <a:endParaRPr lang="en-US" sz="2400" dirty="0"/>
          </a:p>
        </p:txBody>
      </p:sp>
    </p:spTree>
    <p:extLst>
      <p:ext uri="{BB962C8B-B14F-4D97-AF65-F5344CB8AC3E}">
        <p14:creationId xmlns:p14="http://schemas.microsoft.com/office/powerpoint/2010/main" val="4043546692"/>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8310" y="386910"/>
            <a:ext cx="8181473" cy="923330"/>
          </a:xfrm>
          <a:prstGeom prst="rect">
            <a:avLst/>
          </a:prstGeom>
          <a:noFill/>
        </p:spPr>
        <p:txBody>
          <a:bodyPr wrap="square" rtlCol="0">
            <a:spAutoFit/>
          </a:bodyPr>
          <a:lstStyle/>
          <a:p>
            <a:r>
              <a:rPr lang="en-US" sz="5400" dirty="0" smtClean="0">
                <a:solidFill>
                  <a:srgbClr val="0094D5"/>
                </a:solidFill>
                <a:latin typeface="Akzidenz-Grotesk Pro Med" panose="02000603030000020004" pitchFamily="50" charset="0"/>
              </a:rPr>
              <a:t>Randolph Nesse</a:t>
            </a:r>
            <a:endParaRPr lang="en-US" sz="5400" dirty="0">
              <a:solidFill>
                <a:srgbClr val="0094D5"/>
              </a:solidFill>
              <a:latin typeface="Akzidenz-Grotesk Pro Med" panose="02000603030000020004" pitchFamily="50"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310" y="1634836"/>
            <a:ext cx="2409462" cy="3611418"/>
          </a:xfrm>
          <a:prstGeom prst="rect">
            <a:avLst/>
          </a:prstGeom>
        </p:spPr>
      </p:pic>
      <p:sp>
        <p:nvSpPr>
          <p:cNvPr id="4" name="TextBox 3"/>
          <p:cNvSpPr txBox="1"/>
          <p:nvPr/>
        </p:nvSpPr>
        <p:spPr>
          <a:xfrm>
            <a:off x="3225045" y="4087395"/>
            <a:ext cx="6996641" cy="1938992"/>
          </a:xfrm>
          <a:prstGeom prst="rect">
            <a:avLst/>
          </a:prstGeom>
          <a:noFill/>
        </p:spPr>
        <p:txBody>
          <a:bodyPr wrap="square" rtlCol="0">
            <a:spAutoFit/>
          </a:bodyPr>
          <a:lstStyle/>
          <a:p>
            <a:r>
              <a:rPr lang="en-US" sz="2400" dirty="0" smtClean="0">
                <a:solidFill>
                  <a:srgbClr val="0094D5"/>
                </a:solidFill>
                <a:latin typeface="Akzidenz-Grotesk Pro Med" panose="02000603030000020004" pitchFamily="50" charset="0"/>
              </a:rPr>
              <a:t>Current research </a:t>
            </a:r>
          </a:p>
          <a:p>
            <a:r>
              <a:rPr lang="en-US" sz="2400" dirty="0" smtClean="0"/>
              <a:t>Physiological regulation systems vulnerable to failure because of asymmetric fitness landscapes or positive feedback causing chronic pain</a:t>
            </a:r>
            <a:r>
              <a:rPr lang="en-US" sz="2400" dirty="0"/>
              <a:t>, </a:t>
            </a:r>
            <a:r>
              <a:rPr lang="en-US" sz="2400" dirty="0" smtClean="0"/>
              <a:t>anxiety</a:t>
            </a:r>
            <a:r>
              <a:rPr lang="en-US" sz="2400" dirty="0"/>
              <a:t>, </a:t>
            </a:r>
            <a:r>
              <a:rPr lang="en-US" sz="2400" dirty="0" smtClean="0"/>
              <a:t>&amp; depression</a:t>
            </a:r>
            <a:endParaRPr lang="en-US" sz="2400" dirty="0"/>
          </a:p>
        </p:txBody>
      </p:sp>
      <p:sp>
        <p:nvSpPr>
          <p:cNvPr id="5" name="TextBox 4"/>
          <p:cNvSpPr txBox="1"/>
          <p:nvPr/>
        </p:nvSpPr>
        <p:spPr>
          <a:xfrm>
            <a:off x="3225045" y="1593170"/>
            <a:ext cx="8336334" cy="1938992"/>
          </a:xfrm>
          <a:prstGeom prst="rect">
            <a:avLst/>
          </a:prstGeom>
          <a:noFill/>
        </p:spPr>
        <p:txBody>
          <a:bodyPr wrap="square" rtlCol="0">
            <a:spAutoFit/>
          </a:bodyPr>
          <a:lstStyle/>
          <a:p>
            <a:r>
              <a:rPr lang="en-US" sz="2400" dirty="0" smtClean="0"/>
              <a:t>Founding Director</a:t>
            </a:r>
          </a:p>
          <a:p>
            <a:r>
              <a:rPr lang="en-US" sz="2400" dirty="0" smtClean="0"/>
              <a:t>Center for Evolution &amp; Medicine</a:t>
            </a:r>
          </a:p>
          <a:p>
            <a:endParaRPr lang="en-US" sz="2400" dirty="0" smtClean="0"/>
          </a:p>
          <a:p>
            <a:r>
              <a:rPr lang="en-US" sz="2400" dirty="0" smtClean="0"/>
              <a:t>Professor of Life Sciences</a:t>
            </a:r>
          </a:p>
          <a:p>
            <a:r>
              <a:rPr lang="en-US" sz="2400" dirty="0" smtClean="0"/>
              <a:t>Foundation Professor</a:t>
            </a:r>
            <a:endParaRPr lang="en-US" sz="2400" dirty="0"/>
          </a:p>
        </p:txBody>
      </p:sp>
    </p:spTree>
    <p:extLst>
      <p:ext uri="{BB962C8B-B14F-4D97-AF65-F5344CB8AC3E}">
        <p14:creationId xmlns:p14="http://schemas.microsoft.com/office/powerpoint/2010/main" val="285143390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1292" y="321596"/>
            <a:ext cx="8181473" cy="923330"/>
          </a:xfrm>
          <a:prstGeom prst="rect">
            <a:avLst/>
          </a:prstGeom>
          <a:noFill/>
        </p:spPr>
        <p:txBody>
          <a:bodyPr wrap="square" rtlCol="0">
            <a:spAutoFit/>
          </a:bodyPr>
          <a:lstStyle/>
          <a:p>
            <a:r>
              <a:rPr lang="en-US" sz="5400" dirty="0" smtClean="0">
                <a:solidFill>
                  <a:srgbClr val="0094D5"/>
                </a:solidFill>
                <a:latin typeface="Akzidenz-Grotesk Pro Med" panose="02000603030000020004" pitchFamily="50" charset="0"/>
              </a:rPr>
              <a:t>Anne Stone</a:t>
            </a:r>
            <a:endParaRPr lang="en-US" sz="5400" dirty="0">
              <a:solidFill>
                <a:srgbClr val="0094D5"/>
              </a:solidFill>
              <a:latin typeface="Akzidenz-Grotesk Pro Med" panose="02000603030000020004" pitchFamily="50"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0602" t="12035" r="5598" b="9198"/>
          <a:stretch/>
        </p:blipFill>
        <p:spPr>
          <a:xfrm>
            <a:off x="7279662" y="1382487"/>
            <a:ext cx="2650017" cy="3171988"/>
          </a:xfrm>
          <a:prstGeom prst="rect">
            <a:avLst/>
          </a:prstGeom>
        </p:spPr>
      </p:pic>
      <p:sp>
        <p:nvSpPr>
          <p:cNvPr id="4" name="TextBox 3"/>
          <p:cNvSpPr txBox="1"/>
          <p:nvPr/>
        </p:nvSpPr>
        <p:spPr>
          <a:xfrm>
            <a:off x="286409" y="4554475"/>
            <a:ext cx="10555762" cy="1631216"/>
          </a:xfrm>
          <a:prstGeom prst="rect">
            <a:avLst/>
          </a:prstGeom>
          <a:noFill/>
        </p:spPr>
        <p:txBody>
          <a:bodyPr wrap="square" rtlCol="0">
            <a:spAutoFit/>
          </a:bodyPr>
          <a:lstStyle/>
          <a:p>
            <a:r>
              <a:rPr lang="en-US" sz="2400" dirty="0" smtClean="0">
                <a:solidFill>
                  <a:srgbClr val="0094D5"/>
                </a:solidFill>
                <a:latin typeface="Akzidenz-Grotesk Pro Med" panose="02000603030000020004" pitchFamily="50" charset="0"/>
              </a:rPr>
              <a:t>Current research</a:t>
            </a:r>
            <a:r>
              <a:rPr lang="en-US" sz="2400" dirty="0" smtClean="0">
                <a:latin typeface="Akzidenz-Grotesk Pro Med" panose="02000603030000020004" pitchFamily="50" charset="0"/>
              </a:rPr>
              <a:t> </a:t>
            </a:r>
          </a:p>
          <a:p>
            <a:r>
              <a:rPr lang="en-US" sz="2400" dirty="0" smtClean="0"/>
              <a:t>Anthropological genetics, focusing on population </a:t>
            </a:r>
            <a:r>
              <a:rPr lang="en-US" sz="2400" dirty="0"/>
              <a:t>history and understanding how humans and the great apes have adapted to their environments, including their disease and dietary environments</a:t>
            </a:r>
            <a:r>
              <a:rPr lang="en-US" sz="2800" dirty="0" smtClean="0"/>
              <a:t>. </a:t>
            </a:r>
          </a:p>
        </p:txBody>
      </p:sp>
      <p:sp>
        <p:nvSpPr>
          <p:cNvPr id="5" name="TextBox 4"/>
          <p:cNvSpPr txBox="1"/>
          <p:nvPr/>
        </p:nvSpPr>
        <p:spPr>
          <a:xfrm>
            <a:off x="286409" y="1244926"/>
            <a:ext cx="6299448" cy="2954655"/>
          </a:xfrm>
          <a:prstGeom prst="rect">
            <a:avLst/>
          </a:prstGeom>
          <a:noFill/>
        </p:spPr>
        <p:txBody>
          <a:bodyPr wrap="square" rtlCol="0">
            <a:spAutoFit/>
          </a:bodyPr>
          <a:lstStyle/>
          <a:p>
            <a:r>
              <a:rPr lang="en-US" sz="2400" dirty="0" smtClean="0"/>
              <a:t>Associate Director</a:t>
            </a:r>
          </a:p>
          <a:p>
            <a:r>
              <a:rPr lang="en-US" sz="2400" dirty="0" smtClean="0"/>
              <a:t>Center for Evolution &amp; Medicine</a:t>
            </a:r>
          </a:p>
          <a:p>
            <a:endParaRPr lang="en-US" sz="2400" dirty="0" smtClean="0"/>
          </a:p>
          <a:p>
            <a:r>
              <a:rPr lang="en-US" sz="2400" dirty="0" smtClean="0"/>
              <a:t>Professor, School of Human Evolution &amp; Social Change</a:t>
            </a:r>
          </a:p>
          <a:p>
            <a:r>
              <a:rPr lang="en-US" sz="2400" dirty="0" smtClean="0"/>
              <a:t>Regents’ Professor</a:t>
            </a:r>
          </a:p>
          <a:p>
            <a:r>
              <a:rPr lang="en-US" sz="2400" dirty="0" smtClean="0"/>
              <a:t>National </a:t>
            </a:r>
            <a:r>
              <a:rPr lang="en-US" sz="2400" dirty="0"/>
              <a:t>Academy of </a:t>
            </a:r>
            <a:r>
              <a:rPr lang="en-US" sz="2400" dirty="0" smtClean="0"/>
              <a:t>Sciences member</a:t>
            </a:r>
          </a:p>
          <a:p>
            <a:endParaRPr lang="en-US" sz="1600" dirty="0"/>
          </a:p>
        </p:txBody>
      </p:sp>
    </p:spTree>
    <p:extLst>
      <p:ext uri="{BB962C8B-B14F-4D97-AF65-F5344CB8AC3E}">
        <p14:creationId xmlns:p14="http://schemas.microsoft.com/office/powerpoint/2010/main" val="80627512"/>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3158" y="354253"/>
            <a:ext cx="8181473" cy="923330"/>
          </a:xfrm>
          <a:prstGeom prst="rect">
            <a:avLst/>
          </a:prstGeom>
          <a:noFill/>
        </p:spPr>
        <p:txBody>
          <a:bodyPr wrap="square" rtlCol="0">
            <a:spAutoFit/>
          </a:bodyPr>
          <a:lstStyle/>
          <a:p>
            <a:r>
              <a:rPr lang="en-US" sz="5400" dirty="0" smtClean="0">
                <a:solidFill>
                  <a:srgbClr val="0094D5"/>
                </a:solidFill>
                <a:latin typeface="Akzidenz-Grotesk Pro Med" panose="02000603030000020004" pitchFamily="50" charset="0"/>
              </a:rPr>
              <a:t>Athena Aktipis</a:t>
            </a:r>
            <a:endParaRPr lang="en-US" sz="5400" dirty="0">
              <a:solidFill>
                <a:srgbClr val="0094D5"/>
              </a:solidFill>
              <a:latin typeface="Akzidenz-Grotesk Pro Med" panose="02000603030000020004" pitchFamily="50" charset="0"/>
            </a:endParaRPr>
          </a:p>
        </p:txBody>
      </p:sp>
      <p:sp>
        <p:nvSpPr>
          <p:cNvPr id="4" name="TextBox 3"/>
          <p:cNvSpPr txBox="1"/>
          <p:nvPr/>
        </p:nvSpPr>
        <p:spPr>
          <a:xfrm>
            <a:off x="3642341" y="4305727"/>
            <a:ext cx="6534677" cy="1569660"/>
          </a:xfrm>
          <a:prstGeom prst="rect">
            <a:avLst/>
          </a:prstGeom>
          <a:noFill/>
        </p:spPr>
        <p:txBody>
          <a:bodyPr wrap="square" rtlCol="0">
            <a:spAutoFit/>
          </a:bodyPr>
          <a:lstStyle/>
          <a:p>
            <a:r>
              <a:rPr lang="en-US" sz="2400" dirty="0" smtClean="0">
                <a:solidFill>
                  <a:srgbClr val="0094D5"/>
                </a:solidFill>
                <a:latin typeface="Akzidenz-Grotesk Pro Med" panose="02000603030000020004" pitchFamily="50" charset="0"/>
              </a:rPr>
              <a:t>Current Research </a:t>
            </a:r>
          </a:p>
          <a:p>
            <a:r>
              <a:rPr lang="en-US" sz="2400" dirty="0" smtClean="0"/>
              <a:t>Cooperation </a:t>
            </a:r>
            <a:r>
              <a:rPr lang="en-US" sz="2400" dirty="0"/>
              <a:t>and conflict in biological systems including cancer evolution and the human microbiome. </a:t>
            </a:r>
          </a:p>
        </p:txBody>
      </p:sp>
      <p:sp>
        <p:nvSpPr>
          <p:cNvPr id="5" name="TextBox 4"/>
          <p:cNvSpPr txBox="1"/>
          <p:nvPr/>
        </p:nvSpPr>
        <p:spPr>
          <a:xfrm>
            <a:off x="3642341" y="1529771"/>
            <a:ext cx="5627495" cy="2215991"/>
          </a:xfrm>
          <a:prstGeom prst="rect">
            <a:avLst/>
          </a:prstGeom>
          <a:noFill/>
        </p:spPr>
        <p:txBody>
          <a:bodyPr wrap="square" rtlCol="0">
            <a:spAutoFit/>
          </a:bodyPr>
          <a:lstStyle/>
          <a:p>
            <a:r>
              <a:rPr lang="en-US" sz="2400" dirty="0" smtClean="0"/>
              <a:t>Assistant Professor</a:t>
            </a:r>
          </a:p>
          <a:p>
            <a:r>
              <a:rPr lang="en-US" sz="2400" dirty="0" smtClean="0"/>
              <a:t>Department of Psychology</a:t>
            </a:r>
          </a:p>
          <a:p>
            <a:endParaRPr lang="en-US" sz="2400" dirty="0" smtClean="0"/>
          </a:p>
          <a:p>
            <a:r>
              <a:rPr lang="en-US" sz="2400" dirty="0" smtClean="0"/>
              <a:t>Co-Director,</a:t>
            </a:r>
          </a:p>
          <a:p>
            <a:r>
              <a:rPr lang="en-US" sz="2400" dirty="0" smtClean="0"/>
              <a:t>Human </a:t>
            </a:r>
            <a:r>
              <a:rPr lang="en-US" sz="2400" dirty="0"/>
              <a:t>Generosity Project</a:t>
            </a:r>
          </a:p>
          <a:p>
            <a:endParaRPr lang="en-US" sz="160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24025"/>
          <a:stretch/>
        </p:blipFill>
        <p:spPr>
          <a:xfrm>
            <a:off x="463158" y="1529771"/>
            <a:ext cx="2870715" cy="3778468"/>
          </a:xfrm>
          <a:prstGeom prst="rect">
            <a:avLst/>
          </a:prstGeom>
        </p:spPr>
      </p:pic>
    </p:spTree>
    <p:extLst>
      <p:ext uri="{BB962C8B-B14F-4D97-AF65-F5344CB8AC3E}">
        <p14:creationId xmlns:p14="http://schemas.microsoft.com/office/powerpoint/2010/main" val="261536506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1292" y="309382"/>
            <a:ext cx="8181473" cy="923330"/>
          </a:xfrm>
          <a:prstGeom prst="rect">
            <a:avLst/>
          </a:prstGeom>
          <a:noFill/>
        </p:spPr>
        <p:txBody>
          <a:bodyPr wrap="square" rtlCol="0">
            <a:spAutoFit/>
          </a:bodyPr>
          <a:lstStyle/>
          <a:p>
            <a:r>
              <a:rPr lang="en-US" sz="5400" dirty="0" smtClean="0">
                <a:solidFill>
                  <a:srgbClr val="0094D5"/>
                </a:solidFill>
                <a:latin typeface="Akzidenz-Grotesk Pro Med" panose="02000603030000020004" pitchFamily="50" charset="0"/>
              </a:rPr>
              <a:t>Sara Brownell</a:t>
            </a:r>
            <a:endParaRPr lang="en-US" sz="5400" dirty="0">
              <a:solidFill>
                <a:srgbClr val="0094D5"/>
              </a:solidFill>
              <a:latin typeface="Akzidenz-Grotesk Pro Med" panose="02000603030000020004" pitchFamily="50"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8699" r="24066"/>
          <a:stretch/>
        </p:blipFill>
        <p:spPr>
          <a:xfrm>
            <a:off x="7033419" y="1363639"/>
            <a:ext cx="2918691" cy="3477779"/>
          </a:xfrm>
          <a:prstGeom prst="rect">
            <a:avLst/>
          </a:prstGeom>
        </p:spPr>
      </p:pic>
      <p:sp>
        <p:nvSpPr>
          <p:cNvPr id="5" name="TextBox 4"/>
          <p:cNvSpPr txBox="1"/>
          <p:nvPr/>
        </p:nvSpPr>
        <p:spPr>
          <a:xfrm>
            <a:off x="311291" y="3001079"/>
            <a:ext cx="6448737" cy="2677656"/>
          </a:xfrm>
          <a:prstGeom prst="rect">
            <a:avLst/>
          </a:prstGeom>
          <a:noFill/>
        </p:spPr>
        <p:txBody>
          <a:bodyPr wrap="square" rtlCol="0">
            <a:spAutoFit/>
          </a:bodyPr>
          <a:lstStyle/>
          <a:p>
            <a:r>
              <a:rPr lang="en-US" sz="2400" dirty="0" smtClean="0">
                <a:solidFill>
                  <a:srgbClr val="0094D5"/>
                </a:solidFill>
                <a:latin typeface="Akzidenz-Grotesk Pro Med" panose="02000603030000020004" pitchFamily="50" charset="0"/>
              </a:rPr>
              <a:t>Current research </a:t>
            </a:r>
          </a:p>
          <a:p>
            <a:r>
              <a:rPr lang="en-US" sz="2400" dirty="0" smtClean="0"/>
              <a:t>Integrating teaching and research in the context of course-based undergraduate research experiences. Developing tools for biology departments to more effectively teach core concepts in biology. Making evolution courses more inclusive for all students</a:t>
            </a:r>
            <a:endParaRPr lang="en-US" sz="2400" dirty="0"/>
          </a:p>
        </p:txBody>
      </p:sp>
      <p:sp>
        <p:nvSpPr>
          <p:cNvPr id="6" name="TextBox 5"/>
          <p:cNvSpPr txBox="1"/>
          <p:nvPr/>
        </p:nvSpPr>
        <p:spPr>
          <a:xfrm>
            <a:off x="311291" y="1363639"/>
            <a:ext cx="5627495" cy="1107996"/>
          </a:xfrm>
          <a:prstGeom prst="rect">
            <a:avLst/>
          </a:prstGeom>
          <a:noFill/>
        </p:spPr>
        <p:txBody>
          <a:bodyPr wrap="square" rtlCol="0">
            <a:spAutoFit/>
          </a:bodyPr>
          <a:lstStyle/>
          <a:p>
            <a:r>
              <a:rPr lang="en-US" sz="2400" dirty="0" smtClean="0"/>
              <a:t>Assistant Professor</a:t>
            </a:r>
          </a:p>
          <a:p>
            <a:r>
              <a:rPr lang="en-US" sz="2400" dirty="0" smtClean="0"/>
              <a:t>School of Life Sciences</a:t>
            </a:r>
          </a:p>
          <a:p>
            <a:endParaRPr lang="en-US" sz="1600" dirty="0"/>
          </a:p>
        </p:txBody>
      </p:sp>
    </p:spTree>
    <p:extLst>
      <p:ext uri="{BB962C8B-B14F-4D97-AF65-F5344CB8AC3E}">
        <p14:creationId xmlns:p14="http://schemas.microsoft.com/office/powerpoint/2010/main" val="279810058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1292" y="321596"/>
            <a:ext cx="8181473" cy="923330"/>
          </a:xfrm>
          <a:prstGeom prst="rect">
            <a:avLst/>
          </a:prstGeom>
          <a:noFill/>
        </p:spPr>
        <p:txBody>
          <a:bodyPr wrap="square" rtlCol="0">
            <a:spAutoFit/>
          </a:bodyPr>
          <a:lstStyle/>
          <a:p>
            <a:r>
              <a:rPr lang="en-US" sz="5400" dirty="0" smtClean="0">
                <a:solidFill>
                  <a:srgbClr val="0094D5"/>
                </a:solidFill>
                <a:latin typeface="Akzidenz-Grotesk Pro Med" panose="02000603030000020004" pitchFamily="50" charset="0"/>
              </a:rPr>
              <a:t>Kenneth Buetow</a:t>
            </a:r>
            <a:endParaRPr lang="en-US" sz="5400" dirty="0">
              <a:solidFill>
                <a:srgbClr val="0094D5"/>
              </a:solidFill>
              <a:latin typeface="Akzidenz-Grotesk Pro Med" panose="02000603030000020004" pitchFamily="50" charset="0"/>
            </a:endParaRPr>
          </a:p>
        </p:txBody>
      </p:sp>
      <p:sp>
        <p:nvSpPr>
          <p:cNvPr id="3" name="TextBox 2"/>
          <p:cNvSpPr txBox="1"/>
          <p:nvPr/>
        </p:nvSpPr>
        <p:spPr>
          <a:xfrm>
            <a:off x="3420843" y="3851899"/>
            <a:ext cx="6376300" cy="1938992"/>
          </a:xfrm>
          <a:prstGeom prst="rect">
            <a:avLst/>
          </a:prstGeom>
          <a:noFill/>
        </p:spPr>
        <p:txBody>
          <a:bodyPr wrap="square" rtlCol="0">
            <a:spAutoFit/>
          </a:bodyPr>
          <a:lstStyle/>
          <a:p>
            <a:r>
              <a:rPr lang="en-US" sz="2400" dirty="0" smtClean="0">
                <a:solidFill>
                  <a:srgbClr val="0094D5"/>
                </a:solidFill>
                <a:latin typeface="Akzidenz-Grotesk Pro Med" panose="02000603030000020004" pitchFamily="50" charset="0"/>
              </a:rPr>
              <a:t>Current research </a:t>
            </a:r>
          </a:p>
          <a:p>
            <a:r>
              <a:rPr lang="en-US" sz="2400" dirty="0" smtClean="0"/>
              <a:t>Functional genomics and bioinformatics to </a:t>
            </a:r>
            <a:r>
              <a:rPr lang="en-US" sz="2400" dirty="0"/>
              <a:t>understand complex traits such as cancer, liver disease, and obesity.</a:t>
            </a:r>
          </a:p>
          <a:p>
            <a:endParaRPr lang="en-US" sz="2400" dirty="0"/>
          </a:p>
        </p:txBody>
      </p:sp>
      <p:sp>
        <p:nvSpPr>
          <p:cNvPr id="4" name="TextBox 3"/>
          <p:cNvSpPr txBox="1"/>
          <p:nvPr/>
        </p:nvSpPr>
        <p:spPr>
          <a:xfrm>
            <a:off x="3420843" y="1373266"/>
            <a:ext cx="6376300" cy="1938992"/>
          </a:xfrm>
          <a:prstGeom prst="rect">
            <a:avLst/>
          </a:prstGeom>
          <a:noFill/>
        </p:spPr>
        <p:txBody>
          <a:bodyPr wrap="square" rtlCol="0">
            <a:spAutoFit/>
          </a:bodyPr>
          <a:lstStyle/>
          <a:p>
            <a:r>
              <a:rPr lang="en-US" sz="2400" dirty="0" smtClean="0"/>
              <a:t>Professor</a:t>
            </a:r>
          </a:p>
          <a:p>
            <a:r>
              <a:rPr lang="en-US" sz="2400" dirty="0" smtClean="0"/>
              <a:t>School of Life Sciences</a:t>
            </a:r>
          </a:p>
          <a:p>
            <a:r>
              <a:rPr lang="en-US" sz="2400" dirty="0" smtClean="0"/>
              <a:t>Director, </a:t>
            </a:r>
            <a:r>
              <a:rPr lang="en-US" sz="2400" dirty="0"/>
              <a:t>Computational Sciences and Informatics program for Complex Adaptive Systems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567" y="1366990"/>
            <a:ext cx="2641292" cy="3976777"/>
          </a:xfrm>
          <a:prstGeom prst="rect">
            <a:avLst/>
          </a:prstGeom>
        </p:spPr>
      </p:pic>
    </p:spTree>
    <p:extLst>
      <p:ext uri="{BB962C8B-B14F-4D97-AF65-F5344CB8AC3E}">
        <p14:creationId xmlns:p14="http://schemas.microsoft.com/office/powerpoint/2010/main" val="74378831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094D5"/>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kzidenz-Grotesk Pro Regular"/>
        <a:ea typeface=""/>
        <a:cs typeface=""/>
      </a:majorFont>
      <a:minorFont>
        <a:latin typeface="Akzidenz-Grotesk Pr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2043</TotalTime>
  <Words>1650</Words>
  <Application>Microsoft Office PowerPoint</Application>
  <PresentationFormat>Widescreen</PresentationFormat>
  <Paragraphs>326</Paragraphs>
  <Slides>36</Slides>
  <Notes>11</Notes>
  <HiddenSlides>7</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Akzidenz-Grotesk Pro Med</vt:lpstr>
      <vt:lpstr>Akzidenz-Grotesk Pro Regular</vt:lpstr>
      <vt:lpstr>Arial</vt:lpstr>
      <vt:lpstr>Calibri</vt:lpstr>
      <vt:lpstr>Office Theme</vt:lpstr>
      <vt:lpstr>PowerPoint Presentation</vt:lpstr>
      <vt:lpstr>Mission</vt:lpstr>
      <vt:lpstr>PowerPoint Presentation</vt:lpstr>
      <vt:lpstr>Staff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Postdocs</vt:lpstr>
      <vt:lpstr>Postdocs</vt:lpstr>
      <vt:lpstr>Postdocs</vt:lpstr>
      <vt:lpstr>Affiliated Faculty</vt:lpstr>
      <vt:lpstr>Affiliated Faculty</vt:lpstr>
      <vt:lpstr>Affiliated Faculty</vt:lpstr>
      <vt:lpstr>Affiliated Faculty</vt:lpstr>
      <vt:lpstr>Affiliated units at ASU</vt:lpstr>
      <vt:lpstr>Alliances</vt:lpstr>
      <vt:lpstr>Accomplishments</vt:lpstr>
      <vt:lpstr>The International Society for  Evolution, Medicine &amp; Public Health (ISEMPH)</vt:lpstr>
      <vt:lpstr>Web Development Projects</vt:lpstr>
      <vt:lpstr>Next Steps</vt:lpstr>
      <vt:lpstr>Spring 2018 Seminars</vt:lpstr>
      <vt:lpstr>Past Major Events</vt:lpstr>
      <vt:lpstr>Past Major Events (contd.)</vt:lpstr>
      <vt:lpstr>Fall 2017</vt:lpstr>
      <vt:lpstr>Sign up for our newsletter and  stay up-to-date with news and events   evmed.asu.edu</vt:lpstr>
    </vt:vector>
  </TitlesOfParts>
  <Company>Arizona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Lenora Ott</dc:creator>
  <cp:lastModifiedBy>Suhail Ghafoor (Student)</cp:lastModifiedBy>
  <cp:revision>228</cp:revision>
  <dcterms:created xsi:type="dcterms:W3CDTF">2016-07-11T16:33:54Z</dcterms:created>
  <dcterms:modified xsi:type="dcterms:W3CDTF">2018-03-07T18:05:53Z</dcterms:modified>
</cp:coreProperties>
</file>